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5" r:id="rId3"/>
  </p:sldMasterIdLst>
  <p:notesMasterIdLst>
    <p:notesMasterId r:id="rId20"/>
  </p:notesMasterIdLst>
  <p:sldIdLst>
    <p:sldId id="256" r:id="rId4"/>
    <p:sldId id="257" r:id="rId5"/>
    <p:sldId id="283" r:id="rId6"/>
    <p:sldId id="273" r:id="rId7"/>
    <p:sldId id="275" r:id="rId8"/>
    <p:sldId id="285" r:id="rId9"/>
    <p:sldId id="284" r:id="rId10"/>
    <p:sldId id="276" r:id="rId11"/>
    <p:sldId id="279" r:id="rId12"/>
    <p:sldId id="287" r:id="rId13"/>
    <p:sldId id="278" r:id="rId14"/>
    <p:sldId id="277" r:id="rId15"/>
    <p:sldId id="270" r:id="rId16"/>
    <p:sldId id="281" r:id="rId17"/>
    <p:sldId id="261" r:id="rId18"/>
    <p:sldId id="28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B0D676B5-3E3D-4336-AF3B-BE2AAD1F4C90}">
          <p14:sldIdLst>
            <p14:sldId id="256"/>
            <p14:sldId id="257"/>
            <p14:sldId id="283"/>
            <p14:sldId id="273"/>
            <p14:sldId id="275"/>
            <p14:sldId id="285"/>
            <p14:sldId id="284"/>
            <p14:sldId id="276"/>
            <p14:sldId id="279"/>
            <p14:sldId id="287"/>
            <p14:sldId id="278"/>
            <p14:sldId id="277"/>
            <p14:sldId id="270"/>
            <p14:sldId id="281"/>
            <p14:sldId id="261"/>
            <p14:sldId id="28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79" autoAdjust="0"/>
    <p:restoredTop sz="84725" autoAdjust="0"/>
  </p:normalViewPr>
  <p:slideViewPr>
    <p:cSldViewPr>
      <p:cViewPr varScale="1">
        <p:scale>
          <a:sx n="61" d="100"/>
          <a:sy n="61" d="100"/>
        </p:scale>
        <p:origin x="414"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111EAA-DD40-4315-B6B5-509150B2A12B}" type="datetimeFigureOut">
              <a:rPr lang="en-US" smtClean="0"/>
              <a:t>7/27/2016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105AF8-F9BC-45EC-B08F-9C448000B808}" type="slidenum">
              <a:rPr lang="en-US" smtClean="0"/>
              <a:t>‹#›</a:t>
            </a:fld>
            <a:endParaRPr lang="en-US"/>
          </a:p>
        </p:txBody>
      </p:sp>
    </p:spTree>
    <p:extLst>
      <p:ext uri="{BB962C8B-B14F-4D97-AF65-F5344CB8AC3E}">
        <p14:creationId xmlns:p14="http://schemas.microsoft.com/office/powerpoint/2010/main" val="1927710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105AF8-F9BC-45EC-B08F-9C448000B808}" type="slidenum">
              <a:rPr lang="en-US" smtClean="0"/>
              <a:t>1</a:t>
            </a:fld>
            <a:endParaRPr lang="en-US"/>
          </a:p>
        </p:txBody>
      </p:sp>
    </p:spTree>
    <p:extLst>
      <p:ext uri="{BB962C8B-B14F-4D97-AF65-F5344CB8AC3E}">
        <p14:creationId xmlns:p14="http://schemas.microsoft.com/office/powerpoint/2010/main" val="1882738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105AF8-F9BC-45EC-B08F-9C448000B808}" type="slidenum">
              <a:rPr lang="en-US" smtClean="0"/>
              <a:t>15</a:t>
            </a:fld>
            <a:endParaRPr lang="en-US"/>
          </a:p>
        </p:txBody>
      </p:sp>
    </p:spTree>
    <p:extLst>
      <p:ext uri="{BB962C8B-B14F-4D97-AF65-F5344CB8AC3E}">
        <p14:creationId xmlns:p14="http://schemas.microsoft.com/office/powerpoint/2010/main" val="1654398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105AF8-F9BC-45EC-B08F-9C448000B808}" type="slidenum">
              <a:rPr lang="en-US" smtClean="0"/>
              <a:t>16</a:t>
            </a:fld>
            <a:endParaRPr lang="en-US"/>
          </a:p>
        </p:txBody>
      </p:sp>
    </p:spTree>
    <p:extLst>
      <p:ext uri="{BB962C8B-B14F-4D97-AF65-F5344CB8AC3E}">
        <p14:creationId xmlns:p14="http://schemas.microsoft.com/office/powerpoint/2010/main" val="2327397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Zambia SPLASH project’s objective was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 sustainably improve access to safe water, adequate sanitation, hygiene information &amp; health practices to improve learning environments &amp; educational performance in Zambian primary schools.”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MHM was included in its design and was originally developed as a part of the infrastructure component – offering washrooms with</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the girls’ latrines for older girls to clean up ay school during their periods.  MHM soon grew into a comprehensive program including hardware, software and strengthening the enabling environment.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5105AF8-F9BC-45EC-B08F-9C448000B808}" type="slidenum">
              <a:rPr lang="en-US" smtClean="0"/>
              <a:t>2</a:t>
            </a:fld>
            <a:endParaRPr lang="en-US"/>
          </a:p>
        </p:txBody>
      </p:sp>
    </p:spTree>
    <p:extLst>
      <p:ext uri="{BB962C8B-B14F-4D97-AF65-F5344CB8AC3E}">
        <p14:creationId xmlns:p14="http://schemas.microsoft.com/office/powerpoint/2010/main" val="303352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Hard data may still be scarce</a:t>
            </a:r>
            <a:r>
              <a:rPr lang="en-US" baseline="0" dirty="0"/>
              <a:t> for some of these claims, but the SPLASH experience strongly supports them.  See the Qualitative Study on slide 6 for details.  The link between MHM and keeping girls in school was a main draw for parents to agree to having an MHM program in the schools.  With the push of the GRZ to get and keep all children in school, parents were committed to seeing their daughters benefit from at least primary education and once the link between MHM and this became clear, they were on board.   </a:t>
            </a:r>
            <a:endParaRPr lang="en-US" dirty="0"/>
          </a:p>
        </p:txBody>
      </p:sp>
      <p:sp>
        <p:nvSpPr>
          <p:cNvPr id="4" name="Slide Number Placeholder 3"/>
          <p:cNvSpPr>
            <a:spLocks noGrp="1"/>
          </p:cNvSpPr>
          <p:nvPr>
            <p:ph type="sldNum" sz="quarter" idx="10"/>
          </p:nvPr>
        </p:nvSpPr>
        <p:spPr/>
        <p:txBody>
          <a:bodyPr/>
          <a:lstStyle/>
          <a:p>
            <a:fld id="{25105AF8-F9BC-45EC-B08F-9C448000B808}" type="slidenum">
              <a:rPr lang="en-US" smtClean="0"/>
              <a:t>3</a:t>
            </a:fld>
            <a:endParaRPr lang="en-US"/>
          </a:p>
        </p:txBody>
      </p:sp>
    </p:spTree>
    <p:extLst>
      <p:ext uri="{BB962C8B-B14F-4D97-AF65-F5344CB8AC3E}">
        <p14:creationId xmlns:p14="http://schemas.microsoft.com/office/powerpoint/2010/main" val="3883206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Zambia has a gender equity problem related to girls staying in school –</a:t>
            </a:r>
            <a:r>
              <a:rPr lang="en-US" baseline="0" dirty="0"/>
              <a:t> early marriage, ratio toilets to girls can be as high as 200:1, pregnancy all lead to high girls dropout rates.  GRZ is committed to girls education</a:t>
            </a:r>
            <a:endParaRPr lang="en-US" dirty="0"/>
          </a:p>
        </p:txBody>
      </p:sp>
      <p:sp>
        <p:nvSpPr>
          <p:cNvPr id="4" name="Slide Number Placeholder 3"/>
          <p:cNvSpPr>
            <a:spLocks noGrp="1"/>
          </p:cNvSpPr>
          <p:nvPr>
            <p:ph type="sldNum" sz="quarter" idx="10"/>
          </p:nvPr>
        </p:nvSpPr>
        <p:spPr/>
        <p:txBody>
          <a:bodyPr/>
          <a:lstStyle/>
          <a:p>
            <a:fld id="{CFC0FA8D-A4BC-41F8-A788-BC2B4057AC19}" type="slidenum">
              <a:rPr lang="en-US" smtClean="0"/>
              <a:pPr/>
              <a:t>4</a:t>
            </a:fld>
            <a:endParaRPr lang="en-US"/>
          </a:p>
        </p:txBody>
      </p:sp>
    </p:spTree>
    <p:extLst>
      <p:ext uri="{BB962C8B-B14F-4D97-AF65-F5344CB8AC3E}">
        <p14:creationId xmlns:p14="http://schemas.microsoft.com/office/powerpoint/2010/main" val="2675033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105AF8-F9BC-45EC-B08F-9C448000B808}" type="slidenum">
              <a:rPr lang="en-US" smtClean="0"/>
              <a:t>7</a:t>
            </a:fld>
            <a:endParaRPr lang="en-US"/>
          </a:p>
        </p:txBody>
      </p:sp>
    </p:spTree>
    <p:extLst>
      <p:ext uri="{BB962C8B-B14F-4D97-AF65-F5344CB8AC3E}">
        <p14:creationId xmlns:p14="http://schemas.microsoft.com/office/powerpoint/2010/main" val="1228740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turning MHM into a fun and celebratory focus</a:t>
            </a:r>
            <a:r>
              <a:rPr lang="en-US" baseline="0" dirty="0"/>
              <a:t> area and activity, PTAs and community members were drawn in and soon became comfortable with openly discussing menstruation and MHM in schools.</a:t>
            </a:r>
          </a:p>
          <a:p>
            <a:endParaRPr lang="en-US" dirty="0"/>
          </a:p>
        </p:txBody>
      </p:sp>
      <p:sp>
        <p:nvSpPr>
          <p:cNvPr id="4" name="Slide Number Placeholder 3"/>
          <p:cNvSpPr>
            <a:spLocks noGrp="1"/>
          </p:cNvSpPr>
          <p:nvPr>
            <p:ph type="sldNum" sz="quarter" idx="10"/>
          </p:nvPr>
        </p:nvSpPr>
        <p:spPr/>
        <p:txBody>
          <a:bodyPr/>
          <a:lstStyle/>
          <a:p>
            <a:fld id="{25105AF8-F9BC-45EC-B08F-9C448000B808}" type="slidenum">
              <a:rPr lang="en-US" smtClean="0"/>
              <a:t>8</a:t>
            </a:fld>
            <a:endParaRPr lang="en-US"/>
          </a:p>
        </p:txBody>
      </p:sp>
    </p:spTree>
    <p:extLst>
      <p:ext uri="{BB962C8B-B14F-4D97-AF65-F5344CB8AC3E}">
        <p14:creationId xmlns:p14="http://schemas.microsoft.com/office/powerpoint/2010/main" val="2453401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Boys and male teachers need to be included in all MHM activities.  They can become</a:t>
            </a:r>
            <a:r>
              <a:rPr lang="en-US" baseline="0" dirty="0"/>
              <a:t> champions.  Boys really like to make pads!</a:t>
            </a:r>
            <a:endParaRPr lang="en-US" dirty="0"/>
          </a:p>
        </p:txBody>
      </p:sp>
      <p:sp>
        <p:nvSpPr>
          <p:cNvPr id="4" name="Slide Number Placeholder 3"/>
          <p:cNvSpPr>
            <a:spLocks noGrp="1"/>
          </p:cNvSpPr>
          <p:nvPr>
            <p:ph type="sldNum" sz="quarter" idx="10"/>
          </p:nvPr>
        </p:nvSpPr>
        <p:spPr/>
        <p:txBody>
          <a:bodyPr/>
          <a:lstStyle/>
          <a:p>
            <a:fld id="{25105AF8-F9BC-45EC-B08F-9C448000B808}" type="slidenum">
              <a:rPr lang="en-US" smtClean="0"/>
              <a:t>9</a:t>
            </a:fld>
            <a:endParaRPr lang="en-US"/>
          </a:p>
        </p:txBody>
      </p:sp>
    </p:spTree>
    <p:extLst>
      <p:ext uri="{BB962C8B-B14F-4D97-AF65-F5344CB8AC3E}">
        <p14:creationId xmlns:p14="http://schemas.microsoft.com/office/powerpoint/2010/main" val="2057564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105AF8-F9BC-45EC-B08F-9C448000B808}" type="slidenum">
              <a:rPr lang="en-US" smtClean="0"/>
              <a:t>11</a:t>
            </a:fld>
            <a:endParaRPr lang="en-US"/>
          </a:p>
        </p:txBody>
      </p:sp>
    </p:spTree>
    <p:extLst>
      <p:ext uri="{BB962C8B-B14F-4D97-AF65-F5344CB8AC3E}">
        <p14:creationId xmlns:p14="http://schemas.microsoft.com/office/powerpoint/2010/main" val="1777282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what teachers created during MHM training workshops.  Locally made teaching</a:t>
            </a:r>
            <a:r>
              <a:rPr lang="en-US" baseline="0" dirty="0"/>
              <a:t> materials </a:t>
            </a:r>
            <a:r>
              <a:rPr lang="en-US" baseline="0"/>
              <a:t>are highly effective.</a:t>
            </a:r>
            <a:endParaRPr lang="en-US" dirty="0"/>
          </a:p>
        </p:txBody>
      </p:sp>
      <p:sp>
        <p:nvSpPr>
          <p:cNvPr id="4" name="Slide Number Placeholder 3"/>
          <p:cNvSpPr>
            <a:spLocks noGrp="1"/>
          </p:cNvSpPr>
          <p:nvPr>
            <p:ph type="sldNum" sz="quarter" idx="10"/>
          </p:nvPr>
        </p:nvSpPr>
        <p:spPr/>
        <p:txBody>
          <a:bodyPr/>
          <a:lstStyle/>
          <a:p>
            <a:fld id="{25105AF8-F9BC-45EC-B08F-9C448000B808}" type="slidenum">
              <a:rPr lang="en-US" smtClean="0"/>
              <a:t>13</a:t>
            </a:fld>
            <a:endParaRPr lang="en-US"/>
          </a:p>
        </p:txBody>
      </p:sp>
    </p:spTree>
    <p:extLst>
      <p:ext uri="{BB962C8B-B14F-4D97-AF65-F5344CB8AC3E}">
        <p14:creationId xmlns:p14="http://schemas.microsoft.com/office/powerpoint/2010/main" val="4059840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7E0099F-A541-46FB-B2A5-5FCC3601D7B4}" type="datetimeFigureOut">
              <a:rPr lang="en-US" smtClean="0"/>
              <a:t>7/27/2016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588E8-7C4C-4BA0-8808-2B590E9D427B}" type="slidenum">
              <a:rPr lang="en-US" smtClean="0"/>
              <a:t>‹#›</a:t>
            </a:fld>
            <a:endParaRPr lang="en-US"/>
          </a:p>
        </p:txBody>
      </p:sp>
    </p:spTree>
    <p:extLst>
      <p:ext uri="{BB962C8B-B14F-4D97-AF65-F5344CB8AC3E}">
        <p14:creationId xmlns:p14="http://schemas.microsoft.com/office/powerpoint/2010/main" val="2964930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E0099F-A541-46FB-B2A5-5FCC3601D7B4}" type="datetimeFigureOut">
              <a:rPr lang="en-US" smtClean="0"/>
              <a:t>7/27/2016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588E8-7C4C-4BA0-8808-2B590E9D427B}" type="slidenum">
              <a:rPr lang="en-US" smtClean="0"/>
              <a:t>‹#›</a:t>
            </a:fld>
            <a:endParaRPr lang="en-US"/>
          </a:p>
        </p:txBody>
      </p:sp>
    </p:spTree>
    <p:extLst>
      <p:ext uri="{BB962C8B-B14F-4D97-AF65-F5344CB8AC3E}">
        <p14:creationId xmlns:p14="http://schemas.microsoft.com/office/powerpoint/2010/main" val="2736535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E0099F-A541-46FB-B2A5-5FCC3601D7B4}" type="datetimeFigureOut">
              <a:rPr lang="en-US" smtClean="0"/>
              <a:t>7/27/2016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588E8-7C4C-4BA0-8808-2B590E9D427B}" type="slidenum">
              <a:rPr lang="en-US" smtClean="0"/>
              <a:t>‹#›</a:t>
            </a:fld>
            <a:endParaRPr lang="en-US"/>
          </a:p>
        </p:txBody>
      </p:sp>
    </p:spTree>
    <p:extLst>
      <p:ext uri="{BB962C8B-B14F-4D97-AF65-F5344CB8AC3E}">
        <p14:creationId xmlns:p14="http://schemas.microsoft.com/office/powerpoint/2010/main" val="2989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2" name="Picture 3" descr="USAID"/>
          <p:cNvPicPr>
            <a:picLocks noChangeAspect="1" noChangeArrowheads="1"/>
          </p:cNvPicPr>
          <p:nvPr userDrawn="1"/>
        </p:nvPicPr>
        <p:blipFill>
          <a:blip r:embed="rId2" cstate="print"/>
          <a:srcRect/>
          <a:stretch>
            <a:fillRect/>
          </a:stretch>
        </p:blipFill>
        <p:spPr bwMode="auto">
          <a:xfrm>
            <a:off x="304804" y="228600"/>
            <a:ext cx="2690394" cy="1066800"/>
          </a:xfrm>
          <a:prstGeom prst="rect">
            <a:avLst/>
          </a:prstGeom>
          <a:noFill/>
          <a:ln w="9525">
            <a:noFill/>
            <a:miter lim="800000"/>
            <a:headEnd/>
            <a:tailEnd/>
          </a:ln>
        </p:spPr>
      </p:pic>
      <p:pic>
        <p:nvPicPr>
          <p:cNvPr id="3" name="Picture 5" descr="C:\Users\Justin Lupele\Downloads\SPLASH_logo_v3.jpg"/>
          <p:cNvPicPr>
            <a:picLocks noChangeAspect="1" noChangeArrowheads="1"/>
          </p:cNvPicPr>
          <p:nvPr userDrawn="1"/>
        </p:nvPicPr>
        <p:blipFill>
          <a:blip r:embed="rId3" cstate="print"/>
          <a:srcRect/>
          <a:stretch>
            <a:fillRect/>
          </a:stretch>
        </p:blipFill>
        <p:spPr bwMode="auto">
          <a:xfrm>
            <a:off x="6934200" y="152400"/>
            <a:ext cx="1691640" cy="1662272"/>
          </a:xfrm>
          <a:prstGeom prst="rect">
            <a:avLst/>
          </a:prstGeom>
          <a:noFill/>
          <a:ln w="9525">
            <a:noFill/>
            <a:miter lim="800000"/>
            <a:headEnd/>
            <a:tailEnd/>
          </a:ln>
        </p:spPr>
      </p:pic>
    </p:spTree>
    <p:extLst>
      <p:ext uri="{BB962C8B-B14F-4D97-AF65-F5344CB8AC3E}">
        <p14:creationId xmlns:p14="http://schemas.microsoft.com/office/powerpoint/2010/main" val="119380609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6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1800">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36F379F-8145-8B46-B474-474BE14E19DA}" type="datetimeFigureOut">
              <a:rPr lang="en-US" smtClean="0">
                <a:solidFill>
                  <a:prstClr val="black">
                    <a:lumMod val="65000"/>
                    <a:lumOff val="35000"/>
                  </a:prstClr>
                </a:solidFill>
              </a:rPr>
              <a:pPr/>
              <a:t>7/27/2016</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05061C56-9322-5841-8C2B-EA1C68988082}"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2521772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6F379F-8145-8B46-B474-474BE14E19DA}" type="datetimeFigureOut">
              <a:rPr lang="en-US" smtClean="0">
                <a:solidFill>
                  <a:prstClr val="black">
                    <a:lumMod val="65000"/>
                    <a:lumOff val="35000"/>
                  </a:prstClr>
                </a:solidFill>
              </a:rPr>
              <a:pPr/>
              <a:t>7/27/2016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5061C56-9322-5841-8C2B-EA1C68988082}"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227213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1"/>
            <a:ext cx="7772400" cy="2505075"/>
          </a:xfrm>
        </p:spPr>
        <p:txBody>
          <a:bodyPr anchor="b"/>
          <a:lstStyle>
            <a:lvl1pPr algn="ctr" defTabSz="685800" rtl="0" eaLnBrk="1" latinLnBrk="0" hangingPunct="1">
              <a:lnSpc>
                <a:spcPct val="100000"/>
              </a:lnSpc>
              <a:spcBef>
                <a:spcPct val="0"/>
              </a:spcBef>
              <a:buNone/>
              <a:defRPr lang="en-US" sz="36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4"/>
            <a:ext cx="7772400" cy="1131887"/>
          </a:xfrm>
        </p:spPr>
        <p:txBody>
          <a:bodyPr anchor="t"/>
          <a:lstStyle>
            <a:lvl1pPr marL="0" indent="0" algn="ctr">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6F379F-8145-8B46-B474-474BE14E19DA}" type="datetimeFigureOut">
              <a:rPr lang="en-US" smtClean="0">
                <a:solidFill>
                  <a:prstClr val="black">
                    <a:lumMod val="65000"/>
                    <a:lumOff val="35000"/>
                  </a:prstClr>
                </a:solidFill>
              </a:rPr>
              <a:pPr/>
              <a:t>7/27/2016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5061C56-9322-5841-8C2B-EA1C68988082}"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4495801"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sp>
        <p:nvSpPr>
          <p:cNvPr id="8" name="Oval 7"/>
          <p:cNvSpPr/>
          <p:nvPr/>
        </p:nvSpPr>
        <p:spPr>
          <a:xfrm>
            <a:off x="4695826"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sp>
        <p:nvSpPr>
          <p:cNvPr id="9" name="Oval 8"/>
          <p:cNvSpPr/>
          <p:nvPr/>
        </p:nvSpPr>
        <p:spPr>
          <a:xfrm>
            <a:off x="4296729"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spTree>
    <p:extLst>
      <p:ext uri="{BB962C8B-B14F-4D97-AF65-F5344CB8AC3E}">
        <p14:creationId xmlns:p14="http://schemas.microsoft.com/office/powerpoint/2010/main" val="39983376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1"/>
            <a:ext cx="4038600" cy="4525963"/>
          </a:xfrm>
        </p:spPr>
        <p:txBody>
          <a:bodyPr/>
          <a:lstStyle>
            <a:lvl1pPr>
              <a:defRPr sz="18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6F379F-8145-8B46-B474-474BE14E19DA}" type="datetimeFigureOut">
              <a:rPr lang="en-US" smtClean="0">
                <a:solidFill>
                  <a:prstClr val="black">
                    <a:lumMod val="65000"/>
                    <a:lumOff val="35000"/>
                  </a:prstClr>
                </a:solidFill>
              </a:rPr>
              <a:pPr/>
              <a:t>7/27/2016</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05061C56-9322-5841-8C2B-EA1C68988082}"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3190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600200"/>
            <a:ext cx="4040188" cy="609600"/>
          </a:xfrm>
        </p:spPr>
        <p:txBody>
          <a:bodyPr anchor="b">
            <a:noAutofit/>
          </a:bodyPr>
          <a:lstStyle>
            <a:lvl1pPr marL="0" indent="0" algn="ctr">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5" name="Text Placeholder 4"/>
          <p:cNvSpPr>
            <a:spLocks noGrp="1"/>
          </p:cNvSpPr>
          <p:nvPr>
            <p:ph type="body" sz="quarter" idx="3"/>
          </p:nvPr>
        </p:nvSpPr>
        <p:spPr>
          <a:xfrm>
            <a:off x="4648202" y="1600200"/>
            <a:ext cx="4041775" cy="609600"/>
          </a:xfrm>
        </p:spPr>
        <p:txBody>
          <a:bodyPr anchor="b">
            <a:noAutofit/>
          </a:bodyPr>
          <a:lstStyle>
            <a:lvl1pPr marL="0" indent="0" algn="ctr">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7" name="Date Placeholder 6"/>
          <p:cNvSpPr>
            <a:spLocks noGrp="1"/>
          </p:cNvSpPr>
          <p:nvPr>
            <p:ph type="dt" sz="half" idx="10"/>
          </p:nvPr>
        </p:nvSpPr>
        <p:spPr/>
        <p:txBody>
          <a:bodyPr/>
          <a:lstStyle/>
          <a:p>
            <a:fld id="{E36F379F-8145-8B46-B474-474BE14E19DA}" type="datetimeFigureOut">
              <a:rPr lang="en-US" smtClean="0">
                <a:solidFill>
                  <a:prstClr val="black">
                    <a:lumMod val="65000"/>
                    <a:lumOff val="35000"/>
                  </a:prstClr>
                </a:solidFill>
              </a:rPr>
              <a:pPr/>
              <a:t>7/27/2016</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05061C56-9322-5841-8C2B-EA1C68988082}"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9"/>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52767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6F379F-8145-8B46-B474-474BE14E19DA}" type="datetimeFigureOut">
              <a:rPr lang="en-US" smtClean="0">
                <a:solidFill>
                  <a:prstClr val="black">
                    <a:lumMod val="65000"/>
                    <a:lumOff val="35000"/>
                  </a:prstClr>
                </a:solidFill>
              </a:rPr>
              <a:pPr/>
              <a:t>7/27/2016</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05061C56-9322-5841-8C2B-EA1C68988082}"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656624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6F379F-8145-8B46-B474-474BE14E19DA}" type="datetimeFigureOut">
              <a:rPr lang="en-US" smtClean="0">
                <a:solidFill>
                  <a:prstClr val="black">
                    <a:lumMod val="65000"/>
                    <a:lumOff val="35000"/>
                  </a:prstClr>
                </a:solidFill>
              </a:rPr>
              <a:pPr/>
              <a:t>7/27/2016</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05061C56-9322-5841-8C2B-EA1C68988082}"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863163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E0099F-A541-46FB-B2A5-5FCC3601D7B4}" type="datetimeFigureOut">
              <a:rPr lang="en-US" smtClean="0"/>
              <a:t>7/27/2016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588E8-7C4C-4BA0-8808-2B590E9D427B}" type="slidenum">
              <a:rPr lang="en-US" smtClean="0"/>
              <a:t>‹#›</a:t>
            </a:fld>
            <a:endParaRPr lang="en-US"/>
          </a:p>
        </p:txBody>
      </p:sp>
    </p:spTree>
    <p:extLst>
      <p:ext uri="{BB962C8B-B14F-4D97-AF65-F5344CB8AC3E}">
        <p14:creationId xmlns:p14="http://schemas.microsoft.com/office/powerpoint/2010/main" val="24737830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9" y="266700"/>
            <a:ext cx="3008313" cy="2095500"/>
          </a:xfrm>
        </p:spPr>
        <p:txBody>
          <a:bodyPr anchor="b"/>
          <a:lstStyle>
            <a:lvl1pPr algn="ctr">
              <a:lnSpc>
                <a:spcPct val="100000"/>
              </a:lnSpc>
              <a:defRPr sz="21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8" y="273051"/>
            <a:ext cx="4995863"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9" y="2438401"/>
            <a:ext cx="3008313" cy="3687763"/>
          </a:xfrm>
        </p:spPr>
        <p:txBody>
          <a:bodyPr>
            <a:normAutofit/>
          </a:bodyPr>
          <a:lstStyle>
            <a:lvl1pPr marL="0" indent="0" algn="ctr">
              <a:lnSpc>
                <a:spcPct val="125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36F379F-8145-8B46-B474-474BE14E19DA}" type="datetimeFigureOut">
              <a:rPr lang="en-US" smtClean="0">
                <a:solidFill>
                  <a:prstClr val="black">
                    <a:lumMod val="65000"/>
                    <a:lumOff val="35000"/>
                  </a:prstClr>
                </a:solidFill>
              </a:rPr>
              <a:pPr/>
              <a:t>7/27/2016</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05061C56-9322-5841-8C2B-EA1C68988082}"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9414604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100" b="0"/>
            </a:lvl1pPr>
          </a:lstStyle>
          <a:p>
            <a:r>
              <a:rPr lang="en-US"/>
              <a:t>Click to edit Master title style</a:t>
            </a:r>
            <a:endParaRPr lang="en-US" dirty="0"/>
          </a:p>
        </p:txBody>
      </p:sp>
      <p:sp>
        <p:nvSpPr>
          <p:cNvPr id="3" name="Picture Placeholder 2"/>
          <p:cNvSpPr>
            <a:spLocks noGrp="1"/>
          </p:cNvSpPr>
          <p:nvPr>
            <p:ph type="pic" idx="1"/>
          </p:nvPr>
        </p:nvSpPr>
        <p:spPr>
          <a:xfrm>
            <a:off x="1508127"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36F379F-8145-8B46-B474-474BE14E19DA}" type="datetimeFigureOut">
              <a:rPr lang="en-US" smtClean="0">
                <a:solidFill>
                  <a:prstClr val="black">
                    <a:lumMod val="65000"/>
                    <a:lumOff val="35000"/>
                  </a:prstClr>
                </a:solidFill>
              </a:rPr>
              <a:pPr/>
              <a:t>7/27/2016</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05061C56-9322-5841-8C2B-EA1C68988082}"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7245137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6F379F-8145-8B46-B474-474BE14E19DA}" type="datetimeFigureOut">
              <a:rPr lang="en-US" smtClean="0">
                <a:solidFill>
                  <a:prstClr val="black">
                    <a:lumMod val="65000"/>
                    <a:lumOff val="35000"/>
                  </a:prstClr>
                </a:solidFill>
              </a:rPr>
              <a:pPr/>
              <a:t>7/27/2016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5061C56-9322-5841-8C2B-EA1C68988082}"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3124781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6F379F-8145-8B46-B474-474BE14E19DA}" type="datetimeFigureOut">
              <a:rPr lang="en-US" smtClean="0">
                <a:solidFill>
                  <a:prstClr val="black">
                    <a:lumMod val="65000"/>
                    <a:lumOff val="35000"/>
                  </a:prstClr>
                </a:solidFill>
              </a:rPr>
              <a:pPr/>
              <a:t>7/27/2016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5061C56-9322-5841-8C2B-EA1C68988082}"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0399933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9F5118B-4D40-4245-B690-CE9C23742C3E}" type="datetimeFigureOut">
              <a:rPr lang="en-US" smtClean="0">
                <a:solidFill>
                  <a:prstClr val="black">
                    <a:tint val="75000"/>
                  </a:prstClr>
                </a:solidFill>
              </a:rPr>
              <a:pPr/>
              <a:t>7/27/2016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4F41FE-292F-A649-AE2D-BAFF04BB6A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04522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F5118B-4D40-4245-B690-CE9C23742C3E}" type="datetimeFigureOut">
              <a:rPr lang="en-US" smtClean="0">
                <a:solidFill>
                  <a:prstClr val="black">
                    <a:tint val="75000"/>
                  </a:prstClr>
                </a:solidFill>
              </a:rPr>
              <a:pPr/>
              <a:t>7/27/2016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4F41FE-292F-A649-AE2D-BAFF04BB6A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48593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F5118B-4D40-4245-B690-CE9C23742C3E}" type="datetimeFigureOut">
              <a:rPr lang="en-US" smtClean="0">
                <a:solidFill>
                  <a:prstClr val="black">
                    <a:tint val="75000"/>
                  </a:prstClr>
                </a:solidFill>
              </a:rPr>
              <a:pPr/>
              <a:t>7/27/2016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4F41FE-292F-A649-AE2D-BAFF04BB6A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7668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F5118B-4D40-4245-B690-CE9C23742C3E}" type="datetimeFigureOut">
              <a:rPr lang="en-US" smtClean="0">
                <a:solidFill>
                  <a:prstClr val="black">
                    <a:tint val="75000"/>
                  </a:prstClr>
                </a:solidFill>
              </a:rPr>
              <a:pPr/>
              <a:t>7/27/2016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4F41FE-292F-A649-AE2D-BAFF04BB6A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5795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F5118B-4D40-4245-B690-CE9C23742C3E}" type="datetimeFigureOut">
              <a:rPr lang="en-US" smtClean="0">
                <a:solidFill>
                  <a:prstClr val="black">
                    <a:tint val="75000"/>
                  </a:prstClr>
                </a:solidFill>
              </a:rPr>
              <a:pPr/>
              <a:t>7/27/2016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C4F41FE-292F-A649-AE2D-BAFF04BB6A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69795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9F5118B-4D40-4245-B690-CE9C23742C3E}" type="datetimeFigureOut">
              <a:rPr lang="en-US" smtClean="0">
                <a:solidFill>
                  <a:prstClr val="black">
                    <a:tint val="75000"/>
                  </a:prstClr>
                </a:solidFill>
              </a:rPr>
              <a:pPr/>
              <a:t>7/27/2016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C4F41FE-292F-A649-AE2D-BAFF04BB6A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3379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E0099F-A541-46FB-B2A5-5FCC3601D7B4}" type="datetimeFigureOut">
              <a:rPr lang="en-US" smtClean="0"/>
              <a:t>7/27/2016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588E8-7C4C-4BA0-8808-2B590E9D427B}" type="slidenum">
              <a:rPr lang="en-US" smtClean="0"/>
              <a:t>‹#›</a:t>
            </a:fld>
            <a:endParaRPr lang="en-US"/>
          </a:p>
        </p:txBody>
      </p:sp>
    </p:spTree>
    <p:extLst>
      <p:ext uri="{BB962C8B-B14F-4D97-AF65-F5344CB8AC3E}">
        <p14:creationId xmlns:p14="http://schemas.microsoft.com/office/powerpoint/2010/main" val="23136210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F5118B-4D40-4245-B690-CE9C23742C3E}" type="datetimeFigureOut">
              <a:rPr lang="en-US" smtClean="0">
                <a:solidFill>
                  <a:prstClr val="black">
                    <a:tint val="75000"/>
                  </a:prstClr>
                </a:solidFill>
              </a:rPr>
              <a:pPr/>
              <a:t>7/27/2016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C4F41FE-292F-A649-AE2D-BAFF04BB6A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09295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1" y="273052"/>
            <a:ext cx="5111751"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9F5118B-4D40-4245-B690-CE9C23742C3E}" type="datetimeFigureOut">
              <a:rPr lang="en-US" smtClean="0">
                <a:solidFill>
                  <a:prstClr val="black">
                    <a:tint val="75000"/>
                  </a:prstClr>
                </a:solidFill>
              </a:rPr>
              <a:pPr/>
              <a:t>7/27/2016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4F41FE-292F-A649-AE2D-BAFF04BB6A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44695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9F5118B-4D40-4245-B690-CE9C23742C3E}" type="datetimeFigureOut">
              <a:rPr lang="en-US" smtClean="0">
                <a:solidFill>
                  <a:prstClr val="black">
                    <a:tint val="75000"/>
                  </a:prstClr>
                </a:solidFill>
              </a:rPr>
              <a:pPr/>
              <a:t>7/27/2016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4F41FE-292F-A649-AE2D-BAFF04BB6A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10095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F5118B-4D40-4245-B690-CE9C23742C3E}" type="datetimeFigureOut">
              <a:rPr lang="en-US" smtClean="0">
                <a:solidFill>
                  <a:prstClr val="black">
                    <a:tint val="75000"/>
                  </a:prstClr>
                </a:solidFill>
              </a:rPr>
              <a:pPr/>
              <a:t>7/27/2016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4F41FE-292F-A649-AE2D-BAFF04BB6A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56327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49" y="366713"/>
            <a:ext cx="1543051" cy="7800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2" y="366713"/>
            <a:ext cx="4476751" cy="7800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F5118B-4D40-4245-B690-CE9C23742C3E}" type="datetimeFigureOut">
              <a:rPr lang="en-US" smtClean="0">
                <a:solidFill>
                  <a:prstClr val="black">
                    <a:tint val="75000"/>
                  </a:prstClr>
                </a:solidFill>
              </a:rPr>
              <a:pPr/>
              <a:t>7/27/2016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4F41FE-292F-A649-AE2D-BAFF04BB6A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281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E0099F-A541-46FB-B2A5-5FCC3601D7B4}" type="datetimeFigureOut">
              <a:rPr lang="en-US" smtClean="0"/>
              <a:t>7/27/2016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E588E8-7C4C-4BA0-8808-2B590E9D427B}" type="slidenum">
              <a:rPr lang="en-US" smtClean="0"/>
              <a:t>‹#›</a:t>
            </a:fld>
            <a:endParaRPr lang="en-US"/>
          </a:p>
        </p:txBody>
      </p:sp>
    </p:spTree>
    <p:extLst>
      <p:ext uri="{BB962C8B-B14F-4D97-AF65-F5344CB8AC3E}">
        <p14:creationId xmlns:p14="http://schemas.microsoft.com/office/powerpoint/2010/main" val="2581997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E0099F-A541-46FB-B2A5-5FCC3601D7B4}" type="datetimeFigureOut">
              <a:rPr lang="en-US" smtClean="0"/>
              <a:t>7/27/2016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E588E8-7C4C-4BA0-8808-2B590E9D427B}" type="slidenum">
              <a:rPr lang="en-US" smtClean="0"/>
              <a:t>‹#›</a:t>
            </a:fld>
            <a:endParaRPr lang="en-US"/>
          </a:p>
        </p:txBody>
      </p:sp>
    </p:spTree>
    <p:extLst>
      <p:ext uri="{BB962C8B-B14F-4D97-AF65-F5344CB8AC3E}">
        <p14:creationId xmlns:p14="http://schemas.microsoft.com/office/powerpoint/2010/main" val="1465414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E0099F-A541-46FB-B2A5-5FCC3601D7B4}" type="datetimeFigureOut">
              <a:rPr lang="en-US" smtClean="0"/>
              <a:t>7/27/2016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E588E8-7C4C-4BA0-8808-2B590E9D427B}" type="slidenum">
              <a:rPr lang="en-US" smtClean="0"/>
              <a:t>‹#›</a:t>
            </a:fld>
            <a:endParaRPr lang="en-US"/>
          </a:p>
        </p:txBody>
      </p:sp>
    </p:spTree>
    <p:extLst>
      <p:ext uri="{BB962C8B-B14F-4D97-AF65-F5344CB8AC3E}">
        <p14:creationId xmlns:p14="http://schemas.microsoft.com/office/powerpoint/2010/main" val="2367946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E0099F-A541-46FB-B2A5-5FCC3601D7B4}" type="datetimeFigureOut">
              <a:rPr lang="en-US" smtClean="0"/>
              <a:t>7/27/2016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E588E8-7C4C-4BA0-8808-2B590E9D427B}" type="slidenum">
              <a:rPr lang="en-US" smtClean="0"/>
              <a:t>‹#›</a:t>
            </a:fld>
            <a:endParaRPr lang="en-US"/>
          </a:p>
        </p:txBody>
      </p:sp>
    </p:spTree>
    <p:extLst>
      <p:ext uri="{BB962C8B-B14F-4D97-AF65-F5344CB8AC3E}">
        <p14:creationId xmlns:p14="http://schemas.microsoft.com/office/powerpoint/2010/main" val="2541896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E0099F-A541-46FB-B2A5-5FCC3601D7B4}" type="datetimeFigureOut">
              <a:rPr lang="en-US" smtClean="0"/>
              <a:t>7/27/2016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E588E8-7C4C-4BA0-8808-2B590E9D427B}" type="slidenum">
              <a:rPr lang="en-US" smtClean="0"/>
              <a:t>‹#›</a:t>
            </a:fld>
            <a:endParaRPr lang="en-US"/>
          </a:p>
        </p:txBody>
      </p:sp>
    </p:spTree>
    <p:extLst>
      <p:ext uri="{BB962C8B-B14F-4D97-AF65-F5344CB8AC3E}">
        <p14:creationId xmlns:p14="http://schemas.microsoft.com/office/powerpoint/2010/main" val="3451729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E0099F-A541-46FB-B2A5-5FCC3601D7B4}" type="datetimeFigureOut">
              <a:rPr lang="en-US" smtClean="0"/>
              <a:t>7/27/2016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E588E8-7C4C-4BA0-8808-2B590E9D427B}" type="slidenum">
              <a:rPr lang="en-US" smtClean="0"/>
              <a:t>‹#›</a:t>
            </a:fld>
            <a:endParaRPr lang="en-US"/>
          </a:p>
        </p:txBody>
      </p:sp>
    </p:spTree>
    <p:extLst>
      <p:ext uri="{BB962C8B-B14F-4D97-AF65-F5344CB8AC3E}">
        <p14:creationId xmlns:p14="http://schemas.microsoft.com/office/powerpoint/2010/main" val="28846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E0099F-A541-46FB-B2A5-5FCC3601D7B4}" type="datetimeFigureOut">
              <a:rPr lang="en-US" smtClean="0"/>
              <a:t>7/27/2016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E588E8-7C4C-4BA0-8808-2B590E9D427B}" type="slidenum">
              <a:rPr lang="en-US" smtClean="0"/>
              <a:t>‹#›</a:t>
            </a:fld>
            <a:endParaRPr lang="en-US"/>
          </a:p>
        </p:txBody>
      </p:sp>
    </p:spTree>
    <p:extLst>
      <p:ext uri="{BB962C8B-B14F-4D97-AF65-F5344CB8AC3E}">
        <p14:creationId xmlns:p14="http://schemas.microsoft.com/office/powerpoint/2010/main" val="3220251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narVert">
          <a:fgClr>
            <a:schemeClr val="tx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9" y="6356351"/>
            <a:ext cx="2085975" cy="365125"/>
          </a:xfrm>
          <a:prstGeom prst="rect">
            <a:avLst/>
          </a:prstGeom>
        </p:spPr>
        <p:txBody>
          <a:bodyPr vert="horz" lIns="91440" tIns="45720" rIns="45720" bIns="45720" rtlCol="0" anchor="ctr"/>
          <a:lstStyle>
            <a:lvl1pPr algn="r">
              <a:defRPr sz="900">
                <a:solidFill>
                  <a:schemeClr val="tx1">
                    <a:lumMod val="65000"/>
                    <a:lumOff val="35000"/>
                  </a:schemeClr>
                </a:solidFill>
                <a:latin typeface="Century Gothic" pitchFamily="34" charset="0"/>
              </a:defRPr>
            </a:lvl1pPr>
          </a:lstStyle>
          <a:p>
            <a:pPr defTabSz="342900"/>
            <a:fld id="{E36F379F-8145-8B46-B474-474BE14E19DA}" type="datetimeFigureOut">
              <a:rPr lang="en-US" smtClean="0">
                <a:solidFill>
                  <a:prstClr val="black">
                    <a:lumMod val="65000"/>
                    <a:lumOff val="35000"/>
                  </a:prstClr>
                </a:solidFill>
              </a:rPr>
              <a:pPr defTabSz="342900"/>
              <a:t>7/27/2016</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6" y="6356351"/>
            <a:ext cx="2847975" cy="365125"/>
          </a:xfrm>
          <a:prstGeom prst="rect">
            <a:avLst/>
          </a:prstGeom>
        </p:spPr>
        <p:txBody>
          <a:bodyPr vert="horz" lIns="45720" tIns="45720" rIns="91440" bIns="45720" rtlCol="0" anchor="ctr"/>
          <a:lstStyle>
            <a:lvl1pPr algn="l">
              <a:defRPr sz="900">
                <a:solidFill>
                  <a:schemeClr val="tx1">
                    <a:lumMod val="65000"/>
                    <a:lumOff val="35000"/>
                  </a:schemeClr>
                </a:solidFill>
                <a:latin typeface="Century Gothic" pitchFamily="34" charset="0"/>
              </a:defRPr>
            </a:lvl1pPr>
          </a:lstStyle>
          <a:p>
            <a:pPr defTabSz="342900"/>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79" y="6356351"/>
            <a:ext cx="561975" cy="365125"/>
          </a:xfrm>
          <a:prstGeom prst="rect">
            <a:avLst/>
          </a:prstGeom>
        </p:spPr>
        <p:txBody>
          <a:bodyPr vert="horz" lIns="27432" tIns="45720" rIns="45720" bIns="45720" rtlCol="0" anchor="ctr"/>
          <a:lstStyle>
            <a:lvl1pPr algn="l">
              <a:defRPr sz="900">
                <a:solidFill>
                  <a:schemeClr val="tx1">
                    <a:lumMod val="65000"/>
                    <a:lumOff val="35000"/>
                  </a:schemeClr>
                </a:solidFill>
                <a:latin typeface="Century Gothic" pitchFamily="34" charset="0"/>
              </a:defRPr>
            </a:lvl1pPr>
          </a:lstStyle>
          <a:p>
            <a:pPr defTabSz="342900"/>
            <a:fld id="{05061C56-9322-5841-8C2B-EA1C68988082}" type="slidenum">
              <a:rPr lang="en-US" smtClean="0">
                <a:solidFill>
                  <a:prstClr val="black">
                    <a:lumMod val="65000"/>
                    <a:lumOff val="35000"/>
                  </a:prstClr>
                </a:solidFill>
              </a:rPr>
              <a:pPr defTabSz="342900"/>
              <a:t>‹#›</a:t>
            </a:fld>
            <a:endParaRPr lang="en-US">
              <a:solidFill>
                <a:prstClr val="black">
                  <a:lumMod val="65000"/>
                  <a:lumOff val="35000"/>
                </a:prstClr>
              </a:solidFill>
            </a:endParaRPr>
          </a:p>
        </p:txBody>
      </p:sp>
      <p:sp>
        <p:nvSpPr>
          <p:cNvPr id="7" name="Oval 6"/>
          <p:cNvSpPr/>
          <p:nvPr/>
        </p:nvSpPr>
        <p:spPr>
          <a:xfrm>
            <a:off x="8457761" y="6499385"/>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8" name="Oval 7"/>
          <p:cNvSpPr/>
          <p:nvPr/>
        </p:nvSpPr>
        <p:spPr>
          <a:xfrm>
            <a:off x="569119" y="6499385"/>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spTree>
    <p:extLst>
      <p:ext uri="{BB962C8B-B14F-4D97-AF65-F5344CB8AC3E}">
        <p14:creationId xmlns:p14="http://schemas.microsoft.com/office/powerpoint/2010/main" val="2290518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85800" rtl="0" eaLnBrk="1" latinLnBrk="0" hangingPunct="1">
        <a:lnSpc>
          <a:spcPts val="4350"/>
        </a:lnSpc>
        <a:spcBef>
          <a:spcPct val="0"/>
        </a:spcBef>
        <a:buNone/>
        <a:defRPr sz="405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257175" indent="-257175" algn="l" defTabSz="685800" rtl="0" eaLnBrk="1" latinLnBrk="0" hangingPunct="1">
        <a:spcBef>
          <a:spcPct val="20000"/>
        </a:spcBef>
        <a:buFont typeface="Arial" pitchFamily="34" charset="0"/>
        <a:buChar char="•"/>
        <a:defRPr sz="1800" kern="1200">
          <a:solidFill>
            <a:schemeClr val="tx1">
              <a:lumMod val="50000"/>
              <a:lumOff val="50000"/>
            </a:schemeClr>
          </a:solidFill>
          <a:latin typeface="+mj-lt"/>
          <a:ea typeface="+mn-ea"/>
          <a:cs typeface="+mn-cs"/>
        </a:defRPr>
      </a:lvl1pPr>
      <a:lvl2pPr marL="557213" indent="-214313"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2pPr>
      <a:lvl3pPr marL="8572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3pPr>
      <a:lvl4pPr marL="1200150" indent="-171450"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4pPr>
      <a:lvl5pPr marL="15430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5pPr>
      <a:lvl6pPr marL="1885950" indent="-171450"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6pPr>
      <a:lvl7pPr marL="22288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7pPr>
      <a:lvl8pPr marL="2571750" indent="-171450"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8pPr>
      <a:lvl9pPr marL="29146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342900"/>
            <a:fld id="{49F5118B-4D40-4245-B690-CE9C23742C3E}" type="datetimeFigureOut">
              <a:rPr lang="en-US" smtClean="0">
                <a:solidFill>
                  <a:prstClr val="black">
                    <a:tint val="75000"/>
                  </a:prstClr>
                </a:solidFill>
              </a:rPr>
              <a:pPr defTabSz="342900"/>
              <a:t>7/27/2016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3429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342900"/>
            <a:fld id="{8C4F41FE-292F-A649-AE2D-BAFF04BB6AF6}" type="slidenum">
              <a:rPr lang="en-US" smtClean="0">
                <a:solidFill>
                  <a:prstClr val="black">
                    <a:tint val="75000"/>
                  </a:prstClr>
                </a:solidFill>
              </a:rPr>
              <a:pPr defTabSz="342900"/>
              <a:t>‹#›</a:t>
            </a:fld>
            <a:endParaRPr lang="en-US">
              <a:solidFill>
                <a:prstClr val="black">
                  <a:tint val="75000"/>
                </a:prstClr>
              </a:solidFill>
            </a:endParaRPr>
          </a:p>
        </p:txBody>
      </p:sp>
    </p:spTree>
    <p:extLst>
      <p:ext uri="{BB962C8B-B14F-4D97-AF65-F5344CB8AC3E}">
        <p14:creationId xmlns:p14="http://schemas.microsoft.com/office/powerpoint/2010/main" val="221614085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washplus.org/resources" TargetMode="Externa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30.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www.washplus.org/sites/default/files/MHM%20among%20Schoolgirls%20in%20Eastern%20Province%20of%20Zambia%20FINAL508.pdf"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tmp"/></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852755" y="5164225"/>
            <a:ext cx="7391400" cy="2667000"/>
          </a:xfrm>
        </p:spPr>
        <p:txBody>
          <a:bodyPr>
            <a:normAutofit/>
          </a:bodyPr>
          <a:lstStyle/>
          <a:p>
            <a:pPr marL="0" indent="0" algn="ctr">
              <a:buNone/>
            </a:pPr>
            <a:r>
              <a:rPr lang="en-US" dirty="0">
                <a:solidFill>
                  <a:schemeClr val="tx1">
                    <a:lumMod val="65000"/>
                    <a:lumOff val="35000"/>
                  </a:schemeClr>
                </a:solidFill>
              </a:rPr>
              <a:t>i</a:t>
            </a:r>
            <a:r>
              <a:rPr lang="en-US" sz="2800" dirty="0">
                <a:solidFill>
                  <a:schemeClr val="tx1">
                    <a:lumMod val="75000"/>
                    <a:lumOff val="25000"/>
                  </a:schemeClr>
                </a:solidFill>
              </a:rPr>
              <a:t>n the Ministry of Education in Zambia</a:t>
            </a:r>
          </a:p>
          <a:p>
            <a:pPr marL="0" indent="0" algn="r">
              <a:buNone/>
            </a:pPr>
            <a:r>
              <a:rPr lang="en-US" sz="2000" dirty="0">
                <a:solidFill>
                  <a:schemeClr val="tx1">
                    <a:lumMod val="65000"/>
                    <a:lumOff val="35000"/>
                  </a:schemeClr>
                </a:solidFill>
              </a:rPr>
              <a:t>Sarah Fry </a:t>
            </a:r>
          </a:p>
          <a:p>
            <a:pPr marL="0" indent="0" algn="r">
              <a:buNone/>
            </a:pPr>
            <a:r>
              <a:rPr lang="en-US" sz="2000" dirty="0">
                <a:solidFill>
                  <a:schemeClr val="tx1">
                    <a:lumMod val="65000"/>
                    <a:lumOff val="35000"/>
                  </a:schemeClr>
                </a:solidFill>
              </a:rPr>
              <a:t>WASHplus/FHI360</a:t>
            </a:r>
          </a:p>
          <a:p>
            <a:pPr marL="0" indent="0" algn="r">
              <a:buNone/>
            </a:pPr>
            <a:endParaRPr lang="en-US" sz="2400" dirty="0"/>
          </a:p>
          <a:p>
            <a:endParaRPr lang="en-US" dirty="0"/>
          </a:p>
        </p:txBody>
      </p:sp>
      <p:sp>
        <p:nvSpPr>
          <p:cNvPr id="2" name="TextBox 1"/>
          <p:cNvSpPr txBox="1"/>
          <p:nvPr/>
        </p:nvSpPr>
        <p:spPr>
          <a:xfrm>
            <a:off x="457200" y="1600200"/>
            <a:ext cx="7772400" cy="523220"/>
          </a:xfrm>
          <a:prstGeom prst="rect">
            <a:avLst/>
          </a:prstGeom>
          <a:noFill/>
        </p:spPr>
        <p:txBody>
          <a:bodyPr wrap="square" rtlCol="0">
            <a:spAutoFit/>
          </a:bodyPr>
          <a:lstStyle/>
          <a:p>
            <a:pPr algn="ctr"/>
            <a:r>
              <a:rPr lang="en-US" sz="2800" dirty="0">
                <a:solidFill>
                  <a:schemeClr val="tx1">
                    <a:lumMod val="75000"/>
                    <a:lumOff val="25000"/>
                  </a:schemeClr>
                </a:solidFill>
              </a:rPr>
              <a:t>Mainstreaming Menstrual Hygiene Management</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1055" y="2298400"/>
            <a:ext cx="4114800" cy="2745640"/>
          </a:xfrm>
          <a:prstGeom prst="rect">
            <a:avLst/>
          </a:prstGeom>
        </p:spPr>
      </p:pic>
    </p:spTree>
    <p:extLst>
      <p:ext uri="{BB962C8B-B14F-4D97-AF65-F5344CB8AC3E}">
        <p14:creationId xmlns:p14="http://schemas.microsoft.com/office/powerpoint/2010/main" val="376947364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1524000"/>
            <a:ext cx="4496371" cy="3372278"/>
          </a:xfrm>
          <a:prstGeom prst="rect">
            <a:avLst/>
          </a:prstGeom>
          <a:ln w="88900" cap="sq" cmpd="thickThin">
            <a:solidFill>
              <a:srgbClr val="000000"/>
            </a:solidFill>
            <a:prstDash val="solid"/>
            <a:miter lim="800000"/>
          </a:ln>
          <a:effectLst>
            <a:innerShdw blurRad="76200">
              <a:srgbClr val="000000"/>
            </a:innerShdw>
          </a:effectLst>
        </p:spPr>
      </p:pic>
      <p:sp>
        <p:nvSpPr>
          <p:cNvPr id="2" name="Rectangle 1"/>
          <p:cNvSpPr/>
          <p:nvPr/>
        </p:nvSpPr>
        <p:spPr>
          <a:xfrm>
            <a:off x="990600" y="5257800"/>
            <a:ext cx="6858000" cy="1200329"/>
          </a:xfrm>
          <a:prstGeom prst="rect">
            <a:avLst/>
          </a:prstGeom>
        </p:spPr>
        <p:txBody>
          <a:bodyPr wrap="square">
            <a:spAutoFit/>
          </a:bodyPr>
          <a:lstStyle/>
          <a:p>
            <a:r>
              <a:rPr lang="en-US" i="1" dirty="0">
                <a:latin typeface="Times New Roman" panose="02020603050405020304" pitchFamily="18" charset="0"/>
                <a:ea typeface="MS Mincho" panose="02020609040205080304" pitchFamily="49" charset="-128"/>
                <a:cs typeface="Times New Roman" panose="02020603050405020304" pitchFamily="18" charset="0"/>
              </a:rPr>
              <a:t>“As a boy, I have a role to play in MHM. These girls are like our sisters so I’ve learnt that I need to treat them with respect. Was also excited to learn how to make a reusable pad.”</a:t>
            </a:r>
            <a:endParaRPr lang="en-US" dirty="0">
              <a:latin typeface="Cambria" panose="02040503050406030204" pitchFamily="18" charset="0"/>
              <a:ea typeface="MS Mincho" panose="02020609040205080304" pitchFamily="49" charset="-128"/>
              <a:cs typeface="Times New Roman" panose="02020603050405020304" pitchFamily="18" charset="0"/>
            </a:endParaRPr>
          </a:p>
          <a:p>
            <a:r>
              <a:rPr lang="en-US" dirty="0">
                <a:latin typeface="Times New Roman" panose="02020603050405020304" pitchFamily="18" charset="0"/>
                <a:ea typeface="MS Mincho" panose="02020609040205080304" pitchFamily="49" charset="-128"/>
                <a:cs typeface="Times New Roman" panose="02020603050405020304" pitchFamily="18" charset="0"/>
              </a:rPr>
              <a:t>-Elias</a:t>
            </a:r>
            <a:endParaRPr lang="en-US"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20137078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1447800"/>
            <a:ext cx="8610600" cy="4154984"/>
          </a:xfrm>
          <a:prstGeom prst="rect">
            <a:avLst/>
          </a:prstGeom>
        </p:spPr>
        <p:txBody>
          <a:bodyPr wrap="square">
            <a:spAutoFit/>
          </a:bodyPr>
          <a:lstStyle/>
          <a:p>
            <a:r>
              <a:rPr lang="en-US" sz="2400" u="sng" dirty="0"/>
              <a:t>In and out of classroom activities</a:t>
            </a:r>
          </a:p>
          <a:p>
            <a:pPr marL="342900" indent="-342900">
              <a:buFont typeface="Arial" panose="020B0604020202020204" pitchFamily="34" charset="0"/>
              <a:buChar char="•"/>
            </a:pPr>
            <a:r>
              <a:rPr lang="en-US" sz="2400" dirty="0"/>
              <a:t>MHM included in national curriculum</a:t>
            </a:r>
          </a:p>
          <a:p>
            <a:pPr marL="342900" indent="-342900">
              <a:buFont typeface="Arial" panose="020B0604020202020204" pitchFamily="34" charset="0"/>
              <a:buChar char="•"/>
            </a:pPr>
            <a:r>
              <a:rPr lang="en-US" sz="2400" dirty="0"/>
              <a:t>MHM modules as part of teach in-service training program</a:t>
            </a:r>
          </a:p>
          <a:p>
            <a:pPr marL="342900" indent="-342900">
              <a:buFont typeface="Arial" panose="020B0604020202020204" pitchFamily="34" charset="0"/>
              <a:buChar char="•"/>
            </a:pPr>
            <a:r>
              <a:rPr lang="en-US" sz="2400" dirty="0"/>
              <a:t>Guidance and counseling teachers trained in MHM</a:t>
            </a:r>
          </a:p>
          <a:p>
            <a:pPr marL="342900" indent="-342900">
              <a:buFont typeface="Arial" panose="020B0604020202020204" pitchFamily="34" charset="0"/>
              <a:buChar char="•"/>
            </a:pPr>
            <a:r>
              <a:rPr lang="en-US" sz="2400" dirty="0"/>
              <a:t>WASH clubs have special MHM activities for boys and girls</a:t>
            </a:r>
          </a:p>
          <a:p>
            <a:pPr marL="342900" indent="-342900">
              <a:buFont typeface="Arial" panose="020B0604020202020204" pitchFamily="34" charset="0"/>
              <a:buChar char="•"/>
            </a:pPr>
            <a:endParaRPr lang="en-US" sz="2400" dirty="0"/>
          </a:p>
          <a:p>
            <a:r>
              <a:rPr lang="en-US" sz="2400" u="sng" dirty="0"/>
              <a:t>Integration in </a:t>
            </a:r>
            <a:r>
              <a:rPr lang="en-US" sz="2400" u="sng" dirty="0" err="1"/>
              <a:t>MoE</a:t>
            </a:r>
            <a:r>
              <a:rPr lang="en-US" sz="2400" u="sng" dirty="0"/>
              <a:t> Institutional Systems</a:t>
            </a:r>
          </a:p>
          <a:p>
            <a:pPr marL="342900" indent="-342900">
              <a:buFont typeface="Arial" panose="020B0604020202020204" pitchFamily="34" charset="0"/>
              <a:buChar char="•"/>
            </a:pPr>
            <a:r>
              <a:rPr lang="en-US" sz="2400" dirty="0"/>
              <a:t>MHM in provincial and district strategic plans</a:t>
            </a:r>
          </a:p>
          <a:p>
            <a:pPr marL="342900" indent="-342900">
              <a:buFont typeface="Arial" panose="020B0604020202020204" pitchFamily="34" charset="0"/>
              <a:buChar char="•"/>
            </a:pPr>
            <a:r>
              <a:rPr lang="en-US" sz="2400" dirty="0"/>
              <a:t>MHM indicators in school monitoring tool</a:t>
            </a:r>
          </a:p>
          <a:p>
            <a:pPr marL="342900" indent="-342900">
              <a:buFont typeface="Arial" panose="020B0604020202020204" pitchFamily="34" charset="0"/>
              <a:buChar char="•"/>
            </a:pPr>
            <a:r>
              <a:rPr lang="en-US" sz="2400" dirty="0"/>
              <a:t>MHM module introduced in provincial teacher training college</a:t>
            </a:r>
          </a:p>
          <a:p>
            <a:endParaRPr lang="en-US" sz="2400" dirty="0"/>
          </a:p>
        </p:txBody>
      </p:sp>
    </p:spTree>
    <p:extLst>
      <p:ext uri="{BB962C8B-B14F-4D97-AF65-F5344CB8AC3E}">
        <p14:creationId xmlns:p14="http://schemas.microsoft.com/office/powerpoint/2010/main" val="424744815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225689"/>
            <a:ext cx="4953000" cy="6247864"/>
          </a:xfrm>
          <a:prstGeom prst="rect">
            <a:avLst/>
          </a:prstGeom>
          <a:noFill/>
        </p:spPr>
        <p:txBody>
          <a:bodyPr wrap="square" rtlCol="0">
            <a:spAutoFit/>
          </a:bodyPr>
          <a:lstStyle/>
          <a:p>
            <a:r>
              <a:rPr lang="en-US" sz="2400" u="sng" dirty="0"/>
              <a:t>Useful documents and job aids on MHM</a:t>
            </a:r>
            <a:endParaRPr lang="en-US" sz="2400" dirty="0"/>
          </a:p>
          <a:p>
            <a:pPr marL="342900" indent="-342900">
              <a:buFont typeface="Arial" panose="020B0604020202020204" pitchFamily="34" charset="0"/>
              <a:buChar char="•"/>
            </a:pPr>
            <a:r>
              <a:rPr lang="en-US" sz="2400" dirty="0"/>
              <a:t>Mini Toolkit for Teachers</a:t>
            </a:r>
          </a:p>
          <a:p>
            <a:pPr marL="342900" indent="-342900">
              <a:buFont typeface="Arial" panose="020B0604020202020204" pitchFamily="34" charset="0"/>
              <a:buChar char="•"/>
            </a:pPr>
            <a:r>
              <a:rPr lang="en-US" sz="2400" dirty="0"/>
              <a:t>Pad pattern booklet</a:t>
            </a:r>
          </a:p>
          <a:p>
            <a:pPr marL="342900" indent="-342900">
              <a:buFont typeface="Arial" panose="020B0604020202020204" pitchFamily="34" charset="0"/>
              <a:buChar char="•"/>
            </a:pPr>
            <a:r>
              <a:rPr lang="en-US" sz="2400" dirty="0"/>
              <a:t>Teacher training module for in-service and as part of WASH Friendly Schools training</a:t>
            </a:r>
          </a:p>
          <a:p>
            <a:pPr marL="342900" indent="-342900">
              <a:buFont typeface="Arial" panose="020B0604020202020204" pitchFamily="34" charset="0"/>
              <a:buChar char="•"/>
            </a:pPr>
            <a:r>
              <a:rPr lang="en-US" sz="2400" dirty="0"/>
              <a:t>School Monitoring Tool with MHM section</a:t>
            </a:r>
          </a:p>
          <a:p>
            <a:pPr marL="342900" indent="-342900">
              <a:buFont typeface="Arial" panose="020B0604020202020204" pitchFamily="34" charset="0"/>
              <a:buChar char="•"/>
            </a:pPr>
            <a:r>
              <a:rPr lang="en-US" sz="2400" dirty="0"/>
              <a:t>Games and other classroom and WASH Club teaching resources</a:t>
            </a:r>
          </a:p>
          <a:p>
            <a:pPr marL="342900" indent="-342900">
              <a:buFont typeface="Arial" panose="020B0604020202020204" pitchFamily="34" charset="0"/>
              <a:buChar char="•"/>
            </a:pPr>
            <a:r>
              <a:rPr lang="en-US" sz="2400" dirty="0"/>
              <a:t>MHM ABC classroom poster</a:t>
            </a:r>
          </a:p>
          <a:p>
            <a:endParaRPr lang="en-US" sz="2400" dirty="0"/>
          </a:p>
          <a:p>
            <a:r>
              <a:rPr lang="en-US" sz="2000" dirty="0"/>
              <a:t>Access materials here </a:t>
            </a:r>
            <a:r>
              <a:rPr lang="en-US" sz="2000" dirty="0">
                <a:hlinkClick r:id="rId2"/>
              </a:rPr>
              <a:t>www.washplus.org/resources</a:t>
            </a:r>
            <a:endParaRPr lang="en-US" sz="2000" dirty="0"/>
          </a:p>
          <a:p>
            <a:endParaRPr lang="en-US" sz="2400" dirty="0"/>
          </a:p>
          <a:p>
            <a:pPr marL="342900" indent="-342900">
              <a:buFont typeface="Arial" panose="020B0604020202020204" pitchFamily="34" charset="0"/>
              <a:buChar char="•"/>
            </a:pPr>
            <a:endParaRPr lang="en-US" sz="2400" dirty="0"/>
          </a:p>
        </p:txBody>
      </p:sp>
      <p:pic>
        <p:nvPicPr>
          <p:cNvPr id="3" name="Picture 2" descr="DSCN1433.JPG"/>
          <p:cNvPicPr/>
          <p:nvPr/>
        </p:nvPicPr>
        <p:blipFill>
          <a:blip r:embed="rId3" cstate="email">
            <a:extLst>
              <a:ext uri="{28A0092B-C50C-407E-A947-70E740481C1C}">
                <a14:useLocalDpi xmlns:a14="http://schemas.microsoft.com/office/drawing/2010/main"/>
              </a:ext>
            </a:extLst>
          </a:blip>
          <a:stretch>
            <a:fillRect/>
          </a:stretch>
        </p:blipFill>
        <p:spPr>
          <a:xfrm>
            <a:off x="5105400" y="2057400"/>
            <a:ext cx="2403475" cy="180276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7937" y="4495800"/>
            <a:ext cx="2438400" cy="1828799"/>
          </a:xfrm>
          <a:prstGeom prst="rect">
            <a:avLst/>
          </a:prstGeom>
        </p:spPr>
      </p:pic>
    </p:spTree>
    <p:extLst>
      <p:ext uri="{BB962C8B-B14F-4D97-AF65-F5344CB8AC3E}">
        <p14:creationId xmlns:p14="http://schemas.microsoft.com/office/powerpoint/2010/main" val="39673344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2169929" y="221064"/>
            <a:ext cx="4791750" cy="6403135"/>
            <a:chOff x="226238" y="294752"/>
            <a:chExt cx="6389000" cy="8537513"/>
          </a:xfrm>
          <a:solidFill>
            <a:srgbClr val="FFFFFF"/>
          </a:solidFill>
        </p:grpSpPr>
        <p:sp>
          <p:nvSpPr>
            <p:cNvPr id="20" name="TextBox 19"/>
            <p:cNvSpPr txBox="1"/>
            <p:nvPr/>
          </p:nvSpPr>
          <p:spPr>
            <a:xfrm>
              <a:off x="226239" y="676187"/>
              <a:ext cx="6388999" cy="8156078"/>
            </a:xfrm>
            <a:prstGeom prst="rect">
              <a:avLst/>
            </a:prstGeom>
            <a:grpFill/>
          </p:spPr>
          <p:txBody>
            <a:bodyPr wrap="square" rtlCol="0">
              <a:spAutoFit/>
            </a:bodyPr>
            <a:lstStyle/>
            <a:p>
              <a:pPr defTabSz="342900"/>
              <a:endParaRPr lang="en-US" sz="1350" dirty="0">
                <a:solidFill>
                  <a:prstClr val="black"/>
                </a:solidFill>
              </a:endParaRPr>
            </a:p>
            <a:p>
              <a:pPr defTabSz="342900"/>
              <a:endParaRPr lang="en-US" sz="1350" dirty="0">
                <a:solidFill>
                  <a:prstClr val="black"/>
                </a:solidFill>
              </a:endParaRPr>
            </a:p>
            <a:p>
              <a:pPr defTabSz="342900"/>
              <a:endParaRPr lang="en-US" sz="1350" dirty="0">
                <a:solidFill>
                  <a:prstClr val="black"/>
                </a:solidFill>
              </a:endParaRPr>
            </a:p>
            <a:p>
              <a:pPr defTabSz="342900"/>
              <a:endParaRPr lang="en-US" sz="1350" dirty="0">
                <a:solidFill>
                  <a:prstClr val="black"/>
                </a:solidFill>
              </a:endParaRPr>
            </a:p>
            <a:p>
              <a:pPr defTabSz="342900"/>
              <a:endParaRPr lang="en-US" sz="1350" dirty="0">
                <a:solidFill>
                  <a:prstClr val="black"/>
                </a:solidFill>
              </a:endParaRPr>
            </a:p>
            <a:p>
              <a:pPr defTabSz="342900"/>
              <a:endParaRPr lang="en-US" sz="1350" dirty="0">
                <a:solidFill>
                  <a:prstClr val="black"/>
                </a:solidFill>
              </a:endParaRPr>
            </a:p>
            <a:p>
              <a:pPr defTabSz="342900"/>
              <a:endParaRPr lang="en-US" sz="1350" dirty="0">
                <a:solidFill>
                  <a:prstClr val="black"/>
                </a:solidFill>
              </a:endParaRPr>
            </a:p>
            <a:p>
              <a:pPr defTabSz="342900"/>
              <a:endParaRPr lang="en-US" sz="1350" dirty="0">
                <a:solidFill>
                  <a:prstClr val="black"/>
                </a:solidFill>
              </a:endParaRPr>
            </a:p>
            <a:p>
              <a:pPr defTabSz="342900"/>
              <a:endParaRPr lang="en-US" sz="1350" dirty="0">
                <a:solidFill>
                  <a:prstClr val="black"/>
                </a:solidFill>
              </a:endParaRPr>
            </a:p>
            <a:p>
              <a:pPr defTabSz="342900"/>
              <a:endParaRPr lang="en-US" sz="1350" dirty="0">
                <a:solidFill>
                  <a:prstClr val="black"/>
                </a:solidFill>
              </a:endParaRPr>
            </a:p>
            <a:p>
              <a:pPr defTabSz="342900"/>
              <a:endParaRPr lang="en-US" sz="1350" dirty="0">
                <a:solidFill>
                  <a:prstClr val="black"/>
                </a:solidFill>
              </a:endParaRPr>
            </a:p>
            <a:p>
              <a:pPr defTabSz="342900"/>
              <a:endParaRPr lang="en-US" sz="1350" dirty="0">
                <a:solidFill>
                  <a:prstClr val="black"/>
                </a:solidFill>
              </a:endParaRPr>
            </a:p>
            <a:p>
              <a:pPr defTabSz="342900"/>
              <a:endParaRPr lang="en-US" sz="1350" dirty="0">
                <a:solidFill>
                  <a:prstClr val="black"/>
                </a:solidFill>
              </a:endParaRPr>
            </a:p>
            <a:p>
              <a:pPr defTabSz="342900"/>
              <a:endParaRPr lang="en-US" sz="1350" dirty="0">
                <a:solidFill>
                  <a:prstClr val="black"/>
                </a:solidFill>
              </a:endParaRPr>
            </a:p>
            <a:p>
              <a:pPr defTabSz="342900"/>
              <a:endParaRPr lang="en-US" sz="1350" dirty="0">
                <a:solidFill>
                  <a:prstClr val="black"/>
                </a:solidFill>
              </a:endParaRPr>
            </a:p>
            <a:p>
              <a:pPr defTabSz="342900"/>
              <a:endParaRPr lang="en-US" sz="1350" dirty="0">
                <a:solidFill>
                  <a:prstClr val="black"/>
                </a:solidFill>
              </a:endParaRPr>
            </a:p>
            <a:p>
              <a:pPr defTabSz="342900"/>
              <a:endParaRPr lang="en-US" sz="1350" dirty="0">
                <a:solidFill>
                  <a:prstClr val="black"/>
                </a:solidFill>
              </a:endParaRPr>
            </a:p>
            <a:p>
              <a:pPr defTabSz="342900"/>
              <a:endParaRPr lang="en-US" sz="1350" dirty="0">
                <a:solidFill>
                  <a:prstClr val="black"/>
                </a:solidFill>
              </a:endParaRPr>
            </a:p>
            <a:p>
              <a:pPr defTabSz="342900"/>
              <a:endParaRPr lang="en-US" sz="1350" dirty="0">
                <a:solidFill>
                  <a:prstClr val="black"/>
                </a:solidFill>
              </a:endParaRPr>
            </a:p>
            <a:p>
              <a:pPr defTabSz="342900"/>
              <a:endParaRPr lang="en-US" sz="1350" dirty="0">
                <a:solidFill>
                  <a:prstClr val="black"/>
                </a:solidFill>
              </a:endParaRPr>
            </a:p>
            <a:p>
              <a:pPr defTabSz="342900"/>
              <a:endParaRPr lang="en-US" sz="1350" dirty="0">
                <a:solidFill>
                  <a:prstClr val="black"/>
                </a:solidFill>
              </a:endParaRPr>
            </a:p>
            <a:p>
              <a:pPr defTabSz="342900"/>
              <a:endParaRPr lang="en-US" sz="1350" dirty="0">
                <a:solidFill>
                  <a:prstClr val="black"/>
                </a:solidFill>
              </a:endParaRPr>
            </a:p>
            <a:p>
              <a:pPr defTabSz="342900"/>
              <a:endParaRPr lang="en-US" sz="1350" dirty="0">
                <a:solidFill>
                  <a:prstClr val="black"/>
                </a:solidFill>
              </a:endParaRPr>
            </a:p>
            <a:p>
              <a:pPr defTabSz="342900"/>
              <a:endParaRPr lang="en-US" sz="1350" dirty="0">
                <a:solidFill>
                  <a:prstClr val="black"/>
                </a:solidFill>
              </a:endParaRPr>
            </a:p>
            <a:p>
              <a:pPr defTabSz="342900"/>
              <a:endParaRPr lang="en-US" sz="1350" dirty="0">
                <a:solidFill>
                  <a:prstClr val="black"/>
                </a:solidFill>
              </a:endParaRPr>
            </a:p>
            <a:p>
              <a:pPr defTabSz="342900"/>
              <a:endParaRPr lang="en-US" sz="1350" dirty="0">
                <a:solidFill>
                  <a:prstClr val="black"/>
                </a:solidFill>
              </a:endParaRPr>
            </a:p>
            <a:p>
              <a:pPr defTabSz="342900"/>
              <a:endParaRPr lang="en-US" sz="1350" dirty="0">
                <a:solidFill>
                  <a:prstClr val="black"/>
                </a:solidFill>
              </a:endParaRPr>
            </a:p>
            <a:p>
              <a:pPr defTabSz="342900"/>
              <a:endParaRPr lang="en-US" sz="1350" dirty="0">
                <a:solidFill>
                  <a:prstClr val="black"/>
                </a:solidFill>
              </a:endParaRPr>
            </a:p>
            <a:p>
              <a:pPr defTabSz="342900"/>
              <a:endParaRPr lang="en-US" sz="1350" dirty="0">
                <a:solidFill>
                  <a:prstClr val="black"/>
                </a:solidFill>
              </a:endParaRPr>
            </a:p>
          </p:txBody>
        </p:sp>
        <p:sp>
          <p:nvSpPr>
            <p:cNvPr id="5" name="Rectangle 4"/>
            <p:cNvSpPr/>
            <p:nvPr/>
          </p:nvSpPr>
          <p:spPr>
            <a:xfrm>
              <a:off x="226238" y="294752"/>
              <a:ext cx="6370325" cy="492443"/>
            </a:xfrm>
            <a:prstGeom prst="rect">
              <a:avLst/>
            </a:prstGeom>
            <a:grpFill/>
          </p:spPr>
          <p:txBody>
            <a:bodyPr wrap="square">
              <a:spAutoFit/>
            </a:bodyPr>
            <a:lstStyle/>
            <a:p>
              <a:pPr algn="ctr" defTabSz="342900"/>
              <a:r>
                <a:rPr lang="en-US" dirty="0">
                  <a:solidFill>
                    <a:prstClr val="black"/>
                  </a:solidFill>
                  <a:latin typeface="American Typewriter"/>
                  <a:cs typeface="American Typewriter"/>
                </a:rPr>
                <a:t>ABC’s of Menstrual Hygiene Management</a:t>
              </a:r>
            </a:p>
          </p:txBody>
        </p:sp>
      </p:grpSp>
      <p:grpSp>
        <p:nvGrpSpPr>
          <p:cNvPr id="19" name="Group 18"/>
          <p:cNvGrpSpPr/>
          <p:nvPr/>
        </p:nvGrpSpPr>
        <p:grpSpPr>
          <a:xfrm>
            <a:off x="2145647" y="521146"/>
            <a:ext cx="4886059" cy="6093976"/>
            <a:chOff x="193861" y="694862"/>
            <a:chExt cx="6514746" cy="8125301"/>
          </a:xfrm>
        </p:grpSpPr>
        <p:sp>
          <p:nvSpPr>
            <p:cNvPr id="4" name="TextBox 3"/>
            <p:cNvSpPr txBox="1"/>
            <p:nvPr/>
          </p:nvSpPr>
          <p:spPr>
            <a:xfrm>
              <a:off x="193861" y="694862"/>
              <a:ext cx="673689" cy="8125301"/>
            </a:xfrm>
            <a:prstGeom prst="rect">
              <a:avLst/>
            </a:prstGeom>
            <a:noFill/>
          </p:spPr>
          <p:txBody>
            <a:bodyPr wrap="none" rtlCol="0">
              <a:spAutoFit/>
            </a:bodyPr>
            <a:lstStyle/>
            <a:p>
              <a:pPr algn="ctr" defTabSz="342900"/>
              <a:r>
                <a:rPr lang="en-US" sz="3000" b="1" dirty="0">
                  <a:solidFill>
                    <a:prstClr val="black"/>
                  </a:solidFill>
                  <a:latin typeface="Apple Chancery"/>
                  <a:cs typeface="Apple Chancery"/>
                </a:rPr>
                <a:t>A</a:t>
              </a:r>
            </a:p>
            <a:p>
              <a:pPr algn="ctr" defTabSz="342900"/>
              <a:r>
                <a:rPr lang="en-US" sz="3000" b="1" dirty="0">
                  <a:solidFill>
                    <a:prstClr val="black"/>
                  </a:solidFill>
                  <a:latin typeface="Apple Chancery"/>
                  <a:cs typeface="Apple Chancery"/>
                </a:rPr>
                <a:t>B</a:t>
              </a:r>
            </a:p>
            <a:p>
              <a:pPr algn="ctr" defTabSz="342900"/>
              <a:r>
                <a:rPr lang="en-US" sz="3000" b="1" dirty="0">
                  <a:solidFill>
                    <a:prstClr val="black"/>
                  </a:solidFill>
                  <a:latin typeface="Apple Chancery"/>
                  <a:cs typeface="Apple Chancery"/>
                </a:rPr>
                <a:t>C</a:t>
              </a:r>
            </a:p>
            <a:p>
              <a:pPr algn="ctr" defTabSz="342900"/>
              <a:r>
                <a:rPr lang="en-US" sz="3000" b="1" dirty="0">
                  <a:solidFill>
                    <a:prstClr val="black"/>
                  </a:solidFill>
                  <a:latin typeface="Apple Chancery"/>
                  <a:cs typeface="Apple Chancery"/>
                </a:rPr>
                <a:t>D</a:t>
              </a:r>
            </a:p>
            <a:p>
              <a:pPr algn="ctr" defTabSz="342900"/>
              <a:r>
                <a:rPr lang="en-US" sz="3000" b="1" dirty="0">
                  <a:solidFill>
                    <a:prstClr val="black"/>
                  </a:solidFill>
                  <a:latin typeface="Apple Chancery"/>
                  <a:cs typeface="Apple Chancery"/>
                </a:rPr>
                <a:t>E</a:t>
              </a:r>
            </a:p>
            <a:p>
              <a:pPr algn="ctr" defTabSz="342900"/>
              <a:r>
                <a:rPr lang="en-US" sz="3000" b="1" dirty="0">
                  <a:solidFill>
                    <a:prstClr val="black"/>
                  </a:solidFill>
                  <a:latin typeface="Apple Chancery"/>
                  <a:cs typeface="Apple Chancery"/>
                </a:rPr>
                <a:t>F</a:t>
              </a:r>
              <a:br>
                <a:rPr lang="en-US" sz="3000" b="1" dirty="0">
                  <a:solidFill>
                    <a:prstClr val="black"/>
                  </a:solidFill>
                  <a:latin typeface="Apple Chancery"/>
                  <a:cs typeface="Apple Chancery"/>
                </a:rPr>
              </a:br>
              <a:r>
                <a:rPr lang="en-US" sz="3000" b="1" dirty="0">
                  <a:solidFill>
                    <a:prstClr val="black"/>
                  </a:solidFill>
                  <a:latin typeface="Apple Chancery"/>
                  <a:cs typeface="Apple Chancery"/>
                </a:rPr>
                <a:t>G</a:t>
              </a:r>
            </a:p>
            <a:p>
              <a:pPr algn="ctr" defTabSz="342900"/>
              <a:r>
                <a:rPr lang="en-US" sz="3000" b="1" dirty="0">
                  <a:solidFill>
                    <a:prstClr val="black"/>
                  </a:solidFill>
                  <a:latin typeface="Apple Chancery"/>
                  <a:cs typeface="Apple Chancery"/>
                </a:rPr>
                <a:t>H</a:t>
              </a:r>
            </a:p>
            <a:p>
              <a:pPr algn="ctr" defTabSz="342900"/>
              <a:r>
                <a:rPr lang="en-US" sz="3000" b="1" dirty="0">
                  <a:solidFill>
                    <a:prstClr val="black"/>
                  </a:solidFill>
                  <a:latin typeface="Apple Chancery"/>
                  <a:cs typeface="Apple Chancery"/>
                </a:rPr>
                <a:t>I</a:t>
              </a:r>
            </a:p>
            <a:p>
              <a:pPr algn="ctr" defTabSz="342900"/>
              <a:r>
                <a:rPr lang="en-US" sz="3000" b="1" dirty="0">
                  <a:solidFill>
                    <a:prstClr val="black"/>
                  </a:solidFill>
                  <a:latin typeface="Apple Chancery"/>
                  <a:cs typeface="Apple Chancery"/>
                </a:rPr>
                <a:t>J</a:t>
              </a:r>
            </a:p>
            <a:p>
              <a:pPr algn="ctr" defTabSz="342900"/>
              <a:r>
                <a:rPr lang="en-US" sz="3000" b="1" dirty="0">
                  <a:solidFill>
                    <a:prstClr val="black"/>
                  </a:solidFill>
                  <a:latin typeface="Apple Chancery"/>
                  <a:cs typeface="Apple Chancery"/>
                </a:rPr>
                <a:t>K</a:t>
              </a:r>
            </a:p>
            <a:p>
              <a:pPr algn="ctr" defTabSz="342900"/>
              <a:r>
                <a:rPr lang="en-US" sz="3000" b="1" dirty="0">
                  <a:solidFill>
                    <a:prstClr val="black"/>
                  </a:solidFill>
                  <a:latin typeface="Apple Chancery"/>
                  <a:cs typeface="Apple Chancery"/>
                </a:rPr>
                <a:t>L</a:t>
              </a:r>
            </a:p>
            <a:p>
              <a:pPr algn="ctr" defTabSz="342900"/>
              <a:r>
                <a:rPr lang="en-US" sz="3000" b="1" dirty="0">
                  <a:solidFill>
                    <a:prstClr val="black"/>
                  </a:solidFill>
                  <a:latin typeface="Apple Chancery"/>
                  <a:cs typeface="Apple Chancery"/>
                </a:rPr>
                <a:t>M</a:t>
              </a:r>
            </a:p>
          </p:txBody>
        </p:sp>
        <p:sp>
          <p:nvSpPr>
            <p:cNvPr id="6" name="TextBox 5"/>
            <p:cNvSpPr txBox="1"/>
            <p:nvPr/>
          </p:nvSpPr>
          <p:spPr>
            <a:xfrm>
              <a:off x="720902" y="799350"/>
              <a:ext cx="5987705" cy="553997"/>
            </a:xfrm>
            <a:prstGeom prst="rect">
              <a:avLst/>
            </a:prstGeom>
            <a:noFill/>
          </p:spPr>
          <p:txBody>
            <a:bodyPr wrap="square" rtlCol="0">
              <a:spAutoFit/>
            </a:bodyPr>
            <a:lstStyle/>
            <a:p>
              <a:pPr defTabSz="342900"/>
              <a:r>
                <a:rPr lang="en-US" sz="1050" dirty="0">
                  <a:solidFill>
                    <a:prstClr val="black"/>
                  </a:solidFill>
                </a:rPr>
                <a:t>Adolescence is the time between childhood and adulthood. During this time, menstruation begins and girls get their periods.  </a:t>
              </a:r>
            </a:p>
          </p:txBody>
        </p:sp>
        <p:sp>
          <p:nvSpPr>
            <p:cNvPr id="7" name="Rectangle 6"/>
            <p:cNvSpPr/>
            <p:nvPr/>
          </p:nvSpPr>
          <p:spPr>
            <a:xfrm>
              <a:off x="742798" y="1393322"/>
              <a:ext cx="5965809" cy="553997"/>
            </a:xfrm>
            <a:prstGeom prst="rect">
              <a:avLst/>
            </a:prstGeom>
          </p:spPr>
          <p:txBody>
            <a:bodyPr wrap="square">
              <a:spAutoFit/>
            </a:bodyPr>
            <a:lstStyle/>
            <a:p>
              <a:pPr defTabSz="342900"/>
              <a:r>
                <a:rPr lang="en-US" sz="1050" dirty="0">
                  <a:solidFill>
                    <a:prstClr val="black"/>
                  </a:solidFill>
                </a:rPr>
                <a:t>Body changes in girls occur during puberty and menstruation. These changes are normal and girls should not be scared. </a:t>
              </a:r>
            </a:p>
          </p:txBody>
        </p:sp>
        <p:sp>
          <p:nvSpPr>
            <p:cNvPr id="8" name="Rectangle 7"/>
            <p:cNvSpPr/>
            <p:nvPr/>
          </p:nvSpPr>
          <p:spPr>
            <a:xfrm>
              <a:off x="739574" y="2014141"/>
              <a:ext cx="5931685" cy="553997"/>
            </a:xfrm>
            <a:prstGeom prst="rect">
              <a:avLst/>
            </a:prstGeom>
          </p:spPr>
          <p:txBody>
            <a:bodyPr wrap="square">
              <a:spAutoFit/>
            </a:bodyPr>
            <a:lstStyle/>
            <a:p>
              <a:pPr defTabSz="342900"/>
              <a:r>
                <a:rPr lang="en-US" sz="1050" dirty="0">
                  <a:solidFill>
                    <a:prstClr val="black"/>
                  </a:solidFill>
                </a:rPr>
                <a:t>Cultural factors and economic constraints can lead to poor menstrual hygiene management among girls. </a:t>
              </a:r>
            </a:p>
          </p:txBody>
        </p:sp>
        <p:sp>
          <p:nvSpPr>
            <p:cNvPr id="9" name="Rectangle 8"/>
            <p:cNvSpPr/>
            <p:nvPr/>
          </p:nvSpPr>
          <p:spPr>
            <a:xfrm>
              <a:off x="741396" y="2616353"/>
              <a:ext cx="5911189" cy="553997"/>
            </a:xfrm>
            <a:prstGeom prst="rect">
              <a:avLst/>
            </a:prstGeom>
          </p:spPr>
          <p:txBody>
            <a:bodyPr wrap="square">
              <a:spAutoFit/>
            </a:bodyPr>
            <a:lstStyle/>
            <a:p>
              <a:pPr defTabSz="342900"/>
              <a:r>
                <a:rPr lang="en-US" sz="1050" dirty="0">
                  <a:solidFill>
                    <a:prstClr val="black"/>
                  </a:solidFill>
                </a:rPr>
                <a:t>Doable activities, like pad making parties, can strengthen Menstrual Hygiene Management (MHM) programs in schools. </a:t>
              </a:r>
            </a:p>
          </p:txBody>
        </p:sp>
        <p:sp>
          <p:nvSpPr>
            <p:cNvPr id="10" name="Rectangle 9"/>
            <p:cNvSpPr/>
            <p:nvPr/>
          </p:nvSpPr>
          <p:spPr>
            <a:xfrm>
              <a:off x="741397" y="3241150"/>
              <a:ext cx="5855166" cy="553997"/>
            </a:xfrm>
            <a:prstGeom prst="rect">
              <a:avLst/>
            </a:prstGeom>
          </p:spPr>
          <p:txBody>
            <a:bodyPr wrap="square">
              <a:spAutoFit/>
            </a:bodyPr>
            <a:lstStyle/>
            <a:p>
              <a:pPr defTabSz="342900"/>
              <a:r>
                <a:rPr lang="en-US" sz="1050" dirty="0">
                  <a:solidFill>
                    <a:prstClr val="black"/>
                  </a:solidFill>
                </a:rPr>
                <a:t>Exercising and maintaining a healthy diet can reduce the effects of pre-menstrual syndrome (PMS). </a:t>
              </a:r>
            </a:p>
          </p:txBody>
        </p:sp>
        <p:sp>
          <p:nvSpPr>
            <p:cNvPr id="11" name="Rectangle 10"/>
            <p:cNvSpPr/>
            <p:nvPr/>
          </p:nvSpPr>
          <p:spPr>
            <a:xfrm>
              <a:off x="741396" y="3829195"/>
              <a:ext cx="5929865" cy="553997"/>
            </a:xfrm>
            <a:prstGeom prst="rect">
              <a:avLst/>
            </a:prstGeom>
          </p:spPr>
          <p:txBody>
            <a:bodyPr wrap="square">
              <a:spAutoFit/>
            </a:bodyPr>
            <a:lstStyle/>
            <a:p>
              <a:pPr defTabSz="342900"/>
              <a:r>
                <a:rPr lang="en-US" sz="1050" dirty="0">
                  <a:solidFill>
                    <a:prstClr val="black"/>
                  </a:solidFill>
                </a:rPr>
                <a:t>Flannel material is recommended for making local re-usable pads because it has maximum absorbency. </a:t>
              </a:r>
            </a:p>
          </p:txBody>
        </p:sp>
        <p:sp>
          <p:nvSpPr>
            <p:cNvPr id="12" name="Rectangle 11"/>
            <p:cNvSpPr/>
            <p:nvPr/>
          </p:nvSpPr>
          <p:spPr>
            <a:xfrm>
              <a:off x="779149" y="4434549"/>
              <a:ext cx="5873435" cy="553997"/>
            </a:xfrm>
            <a:prstGeom prst="rect">
              <a:avLst/>
            </a:prstGeom>
          </p:spPr>
          <p:txBody>
            <a:bodyPr wrap="square">
              <a:spAutoFit/>
            </a:bodyPr>
            <a:lstStyle/>
            <a:p>
              <a:pPr defTabSz="342900"/>
              <a:r>
                <a:rPr lang="en-US" sz="1050" dirty="0">
                  <a:solidFill>
                    <a:prstClr val="black"/>
                  </a:solidFill>
                </a:rPr>
                <a:t>Girls can remain in school if MHM activities are effectively, methodically and practically handled and executed. </a:t>
              </a:r>
            </a:p>
          </p:txBody>
        </p:sp>
        <p:sp>
          <p:nvSpPr>
            <p:cNvPr id="13" name="Rectangle 12"/>
            <p:cNvSpPr/>
            <p:nvPr/>
          </p:nvSpPr>
          <p:spPr>
            <a:xfrm>
              <a:off x="797822" y="5049812"/>
              <a:ext cx="5873437" cy="553997"/>
            </a:xfrm>
            <a:prstGeom prst="rect">
              <a:avLst/>
            </a:prstGeom>
          </p:spPr>
          <p:txBody>
            <a:bodyPr wrap="square">
              <a:spAutoFit/>
            </a:bodyPr>
            <a:lstStyle/>
            <a:p>
              <a:pPr defTabSz="342900"/>
              <a:r>
                <a:rPr lang="en-US" sz="1050" dirty="0">
                  <a:solidFill>
                    <a:prstClr val="black"/>
                  </a:solidFill>
                </a:rPr>
                <a:t>Hygiene is important when you are menstruating. You should practice good personal hygiene by washing your body at least once a day. </a:t>
              </a:r>
            </a:p>
          </p:txBody>
        </p:sp>
        <p:sp>
          <p:nvSpPr>
            <p:cNvPr id="14" name="Rectangle 13"/>
            <p:cNvSpPr/>
            <p:nvPr/>
          </p:nvSpPr>
          <p:spPr>
            <a:xfrm>
              <a:off x="741396" y="5676420"/>
              <a:ext cx="5911189" cy="553997"/>
            </a:xfrm>
            <a:prstGeom prst="rect">
              <a:avLst/>
            </a:prstGeom>
          </p:spPr>
          <p:txBody>
            <a:bodyPr wrap="square">
              <a:spAutoFit/>
            </a:bodyPr>
            <a:lstStyle/>
            <a:p>
              <a:pPr defTabSz="342900"/>
              <a:r>
                <a:rPr lang="en-US" sz="1050" dirty="0">
                  <a:solidFill>
                    <a:prstClr val="black"/>
                  </a:solidFill>
                </a:rPr>
                <a:t>It’s important to use the correct disposal facilities for used menstrual materials, such as sanitary bins, pit latrines or incinerators. </a:t>
              </a:r>
            </a:p>
          </p:txBody>
        </p:sp>
        <p:sp>
          <p:nvSpPr>
            <p:cNvPr id="15" name="Rectangle 14"/>
            <p:cNvSpPr/>
            <p:nvPr/>
          </p:nvSpPr>
          <p:spPr>
            <a:xfrm>
              <a:off x="722722" y="6274344"/>
              <a:ext cx="5948537" cy="769441"/>
            </a:xfrm>
            <a:prstGeom prst="rect">
              <a:avLst/>
            </a:prstGeom>
          </p:spPr>
          <p:txBody>
            <a:bodyPr wrap="square">
              <a:spAutoFit/>
            </a:bodyPr>
            <a:lstStyle/>
            <a:p>
              <a:pPr defTabSz="342900"/>
              <a:r>
                <a:rPr lang="en-US" sz="1050" dirty="0">
                  <a:solidFill>
                    <a:prstClr val="black"/>
                  </a:solidFill>
                </a:rPr>
                <a:t>Join WASH clubs in school and see how you can contribute to the development and sustainability of the club in promoting MHM activities. </a:t>
              </a:r>
            </a:p>
          </p:txBody>
        </p:sp>
        <p:sp>
          <p:nvSpPr>
            <p:cNvPr id="16" name="Rectangle 15"/>
            <p:cNvSpPr/>
            <p:nvPr/>
          </p:nvSpPr>
          <p:spPr>
            <a:xfrm>
              <a:off x="704452" y="6890524"/>
              <a:ext cx="5966807" cy="553997"/>
            </a:xfrm>
            <a:prstGeom prst="rect">
              <a:avLst/>
            </a:prstGeom>
          </p:spPr>
          <p:txBody>
            <a:bodyPr wrap="square">
              <a:spAutoFit/>
            </a:bodyPr>
            <a:lstStyle/>
            <a:p>
              <a:pPr defTabSz="342900"/>
              <a:r>
                <a:rPr lang="en-US" sz="1050" dirty="0">
                  <a:solidFill>
                    <a:prstClr val="black"/>
                  </a:solidFill>
                </a:rPr>
                <a:t>Keep track of when you get your period so that you can predict when your next one will be. </a:t>
              </a:r>
            </a:p>
          </p:txBody>
        </p:sp>
        <p:sp>
          <p:nvSpPr>
            <p:cNvPr id="17" name="Rectangle 16"/>
            <p:cNvSpPr/>
            <p:nvPr/>
          </p:nvSpPr>
          <p:spPr>
            <a:xfrm>
              <a:off x="702228" y="7488010"/>
              <a:ext cx="5969033" cy="553997"/>
            </a:xfrm>
            <a:prstGeom prst="rect">
              <a:avLst/>
            </a:prstGeom>
          </p:spPr>
          <p:txBody>
            <a:bodyPr wrap="square">
              <a:spAutoFit/>
            </a:bodyPr>
            <a:lstStyle/>
            <a:p>
              <a:pPr defTabSz="342900"/>
              <a:r>
                <a:rPr lang="en-US" sz="1050" dirty="0">
                  <a:solidFill>
                    <a:prstClr val="black"/>
                  </a:solidFill>
                </a:rPr>
                <a:t>Locally produced re-usable pads can be made from a variety of materials and can enable girls to keep attending classes during their menses. </a:t>
              </a:r>
            </a:p>
          </p:txBody>
        </p:sp>
        <p:sp>
          <p:nvSpPr>
            <p:cNvPr id="18" name="Rectangle 17"/>
            <p:cNvSpPr/>
            <p:nvPr/>
          </p:nvSpPr>
          <p:spPr>
            <a:xfrm>
              <a:off x="758249" y="8111836"/>
              <a:ext cx="5894335" cy="553997"/>
            </a:xfrm>
            <a:prstGeom prst="rect">
              <a:avLst/>
            </a:prstGeom>
          </p:spPr>
          <p:txBody>
            <a:bodyPr wrap="square">
              <a:spAutoFit/>
            </a:bodyPr>
            <a:lstStyle/>
            <a:p>
              <a:pPr defTabSz="342900"/>
              <a:r>
                <a:rPr lang="en-US" sz="1050" dirty="0">
                  <a:solidFill>
                    <a:prstClr val="black"/>
                  </a:solidFill>
                </a:rPr>
                <a:t>Management in schools should support and promote health, hygiene and menstrual discussions. </a:t>
              </a:r>
            </a:p>
          </p:txBody>
        </p:sp>
      </p:grpSp>
    </p:spTree>
    <p:extLst>
      <p:ext uri="{BB962C8B-B14F-4D97-AF65-F5344CB8AC3E}">
        <p14:creationId xmlns:p14="http://schemas.microsoft.com/office/powerpoint/2010/main" val="872324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82326" y="620370"/>
            <a:ext cx="3880778" cy="1477328"/>
          </a:xfrm>
          <a:prstGeom prst="rect">
            <a:avLst/>
          </a:prstGeom>
        </p:spPr>
        <p:txBody>
          <a:bodyPr wrap="square">
            <a:spAutoFit/>
          </a:bodyPr>
          <a:lstStyle/>
          <a:p>
            <a:pPr algn="ctr" defTabSz="342900"/>
            <a:r>
              <a:rPr lang="en-US" sz="4500" b="1" dirty="0">
                <a:ln w="12700">
                  <a:solidFill>
                    <a:srgbClr val="1F497D">
                      <a:satMod val="155000"/>
                    </a:srgbClr>
                  </a:solidFill>
                  <a:prstDash val="solid"/>
                </a:ln>
                <a:solidFill>
                  <a:srgbClr val="4F81BD"/>
                </a:solidFill>
                <a:effectLst>
                  <a:outerShdw blurRad="41275" dist="20320" dir="1800000" algn="tl" rotWithShape="0">
                    <a:srgbClr val="000000">
                      <a:alpha val="40000"/>
                    </a:srgbClr>
                  </a:outerShdw>
                </a:effectLst>
              </a:rPr>
              <a:t>How to Make a Reusable Pad!</a:t>
            </a:r>
          </a:p>
        </p:txBody>
      </p:sp>
      <p:grpSp>
        <p:nvGrpSpPr>
          <p:cNvPr id="3" name="Group 2"/>
          <p:cNvGrpSpPr/>
          <p:nvPr/>
        </p:nvGrpSpPr>
        <p:grpSpPr>
          <a:xfrm>
            <a:off x="2244891" y="274638"/>
            <a:ext cx="4666752" cy="6444348"/>
            <a:chOff x="326188" y="366184"/>
            <a:chExt cx="6222336" cy="8592464"/>
          </a:xfrm>
        </p:grpSpPr>
        <p:cxnSp>
          <p:nvCxnSpPr>
            <p:cNvPr id="4" name="Straight Connector 3"/>
            <p:cNvCxnSpPr/>
            <p:nvPr/>
          </p:nvCxnSpPr>
          <p:spPr>
            <a:xfrm>
              <a:off x="326188" y="366184"/>
              <a:ext cx="6205624" cy="0"/>
            </a:xfrm>
            <a:prstGeom prst="line">
              <a:avLst/>
            </a:prstGeom>
            <a:ln w="76200" cmpd="sng">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342900" y="366184"/>
              <a:ext cx="0" cy="8592464"/>
            </a:xfrm>
            <a:prstGeom prst="line">
              <a:avLst/>
            </a:prstGeom>
            <a:ln w="76200" cmpd="sng">
              <a:solidFill>
                <a:srgbClr val="31859C"/>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6515100" y="366184"/>
              <a:ext cx="0" cy="8592464"/>
            </a:xfrm>
            <a:prstGeom prst="line">
              <a:avLst/>
            </a:prstGeom>
            <a:ln w="76200" cmpd="sng">
              <a:solidFill>
                <a:srgbClr val="31859C"/>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342900" y="8958648"/>
              <a:ext cx="6205624" cy="0"/>
            </a:xfrm>
            <a:prstGeom prst="line">
              <a:avLst/>
            </a:prstGeom>
            <a:ln w="76200" cmpd="sng">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grpSp>
      <p:pic>
        <p:nvPicPr>
          <p:cNvPr id="8" name="Picture 7"/>
          <p:cNvPicPr>
            <a:picLocks noChangeAspect="1"/>
          </p:cNvPicPr>
          <p:nvPr/>
        </p:nvPicPr>
        <p:blipFill>
          <a:blip r:embed="rId2">
            <a:extLst/>
          </a:blip>
          <a:stretch>
            <a:fillRect/>
          </a:stretch>
        </p:blipFill>
        <p:spPr>
          <a:xfrm>
            <a:off x="3292829" y="2180454"/>
            <a:ext cx="2619375" cy="2619375"/>
          </a:xfrm>
          <a:prstGeom prst="rect">
            <a:avLst/>
          </a:prstGeom>
        </p:spPr>
      </p:pic>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78749" y="5642164"/>
            <a:ext cx="986082" cy="986082"/>
          </a:xfrm>
          <a:prstGeom prst="rect">
            <a:avLst/>
          </a:prstGeom>
        </p:spPr>
      </p:pic>
      <p:pic>
        <p:nvPicPr>
          <p:cNvPr id="10" name="Picture 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651564" y="5814241"/>
            <a:ext cx="1782364" cy="814005"/>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81872" y="5589244"/>
            <a:ext cx="968711" cy="1077861"/>
          </a:xfrm>
          <a:prstGeom prst="rect">
            <a:avLst/>
          </a:prstGeom>
        </p:spPr>
      </p:pic>
    </p:spTree>
    <p:extLst>
      <p:ext uri="{BB962C8B-B14F-4D97-AF65-F5344CB8AC3E}">
        <p14:creationId xmlns:p14="http://schemas.microsoft.com/office/powerpoint/2010/main" val="3974039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 y="914400"/>
            <a:ext cx="8229600" cy="1143000"/>
          </a:xfrm>
        </p:spPr>
        <p:txBody>
          <a:bodyPr/>
          <a:lstStyle/>
          <a:p>
            <a:r>
              <a:rPr lang="en-US" b="1" dirty="0"/>
              <a:t>Lessons learned</a:t>
            </a:r>
          </a:p>
        </p:txBody>
      </p:sp>
      <p:sp>
        <p:nvSpPr>
          <p:cNvPr id="3" name="Content Placeholder 2"/>
          <p:cNvSpPr>
            <a:spLocks noGrp="1"/>
          </p:cNvSpPr>
          <p:nvPr>
            <p:ph idx="4294967295"/>
          </p:nvPr>
        </p:nvSpPr>
        <p:spPr>
          <a:xfrm>
            <a:off x="228600" y="2057400"/>
            <a:ext cx="8229600" cy="4525963"/>
          </a:xfrm>
        </p:spPr>
        <p:txBody>
          <a:bodyPr>
            <a:normAutofit lnSpcReduction="10000"/>
          </a:bodyPr>
          <a:lstStyle/>
          <a:p>
            <a:r>
              <a:rPr lang="en-US" dirty="0"/>
              <a:t>Taboos can break down very fast if there is something positive offered</a:t>
            </a:r>
          </a:p>
          <a:p>
            <a:r>
              <a:rPr lang="en-US" dirty="0"/>
              <a:t>MHM can and should be integrated into existing systems through advocacy, capacity building, materials, activities and events</a:t>
            </a:r>
          </a:p>
          <a:p>
            <a:r>
              <a:rPr lang="en-US" dirty="0"/>
              <a:t>MHM can and should be included in school performance indicators and assessment tools</a:t>
            </a:r>
          </a:p>
          <a:p>
            <a:r>
              <a:rPr lang="en-US" dirty="0"/>
              <a:t>Boys and men must be included in MHM.  Boys love to sew pads!</a:t>
            </a:r>
          </a:p>
          <a:p>
            <a:endParaRPr lang="en-US" dirty="0"/>
          </a:p>
        </p:txBody>
      </p:sp>
    </p:spTree>
    <p:extLst>
      <p:ext uri="{BB962C8B-B14F-4D97-AF65-F5344CB8AC3E}">
        <p14:creationId xmlns:p14="http://schemas.microsoft.com/office/powerpoint/2010/main" val="270761956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9175" y="1676400"/>
            <a:ext cx="7315200" cy="3908762"/>
          </a:xfrm>
          <a:prstGeom prst="rect">
            <a:avLst/>
          </a:prstGeom>
          <a:noFill/>
        </p:spPr>
        <p:txBody>
          <a:bodyPr wrap="square" rtlCol="0">
            <a:spAutoFit/>
          </a:bodyPr>
          <a:lstStyle/>
          <a:p>
            <a:pPr algn="ctr"/>
            <a:r>
              <a:rPr lang="en-US" sz="4000" dirty="0"/>
              <a:t>Thank you!</a:t>
            </a:r>
          </a:p>
          <a:p>
            <a:pPr algn="ctr"/>
            <a:endParaRPr lang="en-US" sz="4000" dirty="0"/>
          </a:p>
          <a:p>
            <a:pPr algn="ctr"/>
            <a:endParaRPr lang="en-US" sz="2800" dirty="0"/>
          </a:p>
          <a:p>
            <a:pPr algn="ctr"/>
            <a:endParaRPr lang="en-US" sz="2800" dirty="0"/>
          </a:p>
          <a:p>
            <a:pPr algn="ctr"/>
            <a:endParaRPr lang="en-US" sz="2800" dirty="0"/>
          </a:p>
          <a:p>
            <a:pPr algn="ctr"/>
            <a:endParaRPr lang="en-US" sz="2800" dirty="0"/>
          </a:p>
          <a:p>
            <a:pPr algn="ctr"/>
            <a:endParaRPr lang="en-US" sz="2800" dirty="0"/>
          </a:p>
          <a:p>
            <a:pPr algn="ctr"/>
            <a:endParaRPr lang="en-US" sz="2800" dirty="0"/>
          </a:p>
        </p:txBody>
      </p:sp>
      <p:pic>
        <p:nvPicPr>
          <p:cNvPr id="3" name="Picture 2"/>
          <p:cNvPicPr>
            <a:picLocks noChangeAspect="1"/>
          </p:cNvPicPr>
          <p:nvPr/>
        </p:nvPicPr>
        <p:blipFill>
          <a:blip r:embed="rId3"/>
          <a:stretch>
            <a:fillRect/>
          </a:stretch>
        </p:blipFill>
        <p:spPr>
          <a:xfrm>
            <a:off x="2667000" y="2743200"/>
            <a:ext cx="4119551" cy="2057400"/>
          </a:xfrm>
          <a:prstGeom prst="rect">
            <a:avLst/>
          </a:prstGeom>
        </p:spPr>
      </p:pic>
    </p:spTree>
    <p:extLst>
      <p:ext uri="{BB962C8B-B14F-4D97-AF65-F5344CB8AC3E}">
        <p14:creationId xmlns:p14="http://schemas.microsoft.com/office/powerpoint/2010/main" val="172492809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838200"/>
            <a:ext cx="8229600" cy="1143000"/>
          </a:xfrm>
        </p:spPr>
        <p:txBody>
          <a:bodyPr/>
          <a:lstStyle/>
          <a:p>
            <a:r>
              <a:rPr lang="en-US" b="1" dirty="0"/>
              <a:t>SPLASH* Zambia</a:t>
            </a:r>
          </a:p>
        </p:txBody>
      </p:sp>
      <p:sp>
        <p:nvSpPr>
          <p:cNvPr id="3" name="Content Placeholder 2"/>
          <p:cNvSpPr>
            <a:spLocks noGrp="1"/>
          </p:cNvSpPr>
          <p:nvPr>
            <p:ph idx="4294967295"/>
          </p:nvPr>
        </p:nvSpPr>
        <p:spPr>
          <a:xfrm>
            <a:off x="457200" y="1844841"/>
            <a:ext cx="8229600" cy="4572000"/>
          </a:xfrm>
        </p:spPr>
        <p:txBody>
          <a:bodyPr>
            <a:normAutofit fontScale="92500" lnSpcReduction="10000"/>
          </a:bodyPr>
          <a:lstStyle/>
          <a:p>
            <a:r>
              <a:rPr lang="en-US" dirty="0"/>
              <a:t>4 year (2011-2015) School WASH program</a:t>
            </a:r>
          </a:p>
          <a:p>
            <a:r>
              <a:rPr lang="en-US" dirty="0"/>
              <a:t>Funded by USAID, managed by FHI360 and CARE</a:t>
            </a:r>
          </a:p>
          <a:p>
            <a:r>
              <a:rPr lang="en-US" dirty="0"/>
              <a:t>600+ schools in Eastern Province, 250,000 pupils reached</a:t>
            </a:r>
          </a:p>
          <a:p>
            <a:r>
              <a:rPr lang="en-US" dirty="0"/>
              <a:t>Water and sanitation facilities construction</a:t>
            </a:r>
          </a:p>
          <a:p>
            <a:r>
              <a:rPr lang="en-US" dirty="0"/>
              <a:t>Hygiene education in and out of classroom</a:t>
            </a:r>
          </a:p>
          <a:p>
            <a:r>
              <a:rPr lang="en-US" dirty="0"/>
              <a:t>School to community actions, O&amp;M </a:t>
            </a:r>
          </a:p>
          <a:p>
            <a:r>
              <a:rPr lang="en-US" dirty="0"/>
              <a:t>Partnerships with UNICEF, private sector and NGOs</a:t>
            </a:r>
          </a:p>
        </p:txBody>
      </p:sp>
      <p:sp>
        <p:nvSpPr>
          <p:cNvPr id="4" name="TextBox 3"/>
          <p:cNvSpPr txBox="1"/>
          <p:nvPr/>
        </p:nvSpPr>
        <p:spPr>
          <a:xfrm>
            <a:off x="419100" y="6362516"/>
            <a:ext cx="8305800" cy="369332"/>
          </a:xfrm>
          <a:prstGeom prst="rect">
            <a:avLst/>
          </a:prstGeom>
          <a:noFill/>
        </p:spPr>
        <p:txBody>
          <a:bodyPr wrap="square" rtlCol="0">
            <a:spAutoFit/>
          </a:bodyPr>
          <a:lstStyle/>
          <a:p>
            <a:r>
              <a:rPr lang="en-US" dirty="0"/>
              <a:t>*Schools Promoting Learning Achievement through Sanitation and Hygiene</a:t>
            </a:r>
          </a:p>
        </p:txBody>
      </p:sp>
    </p:spTree>
    <p:extLst>
      <p:ext uri="{BB962C8B-B14F-4D97-AF65-F5344CB8AC3E}">
        <p14:creationId xmlns:p14="http://schemas.microsoft.com/office/powerpoint/2010/main" val="47736827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302603"/>
            <a:ext cx="6629400" cy="461665"/>
          </a:xfrm>
          <a:prstGeom prst="rect">
            <a:avLst/>
          </a:prstGeom>
        </p:spPr>
        <p:txBody>
          <a:bodyPr wrap="square">
            <a:spAutoFit/>
          </a:bodyPr>
          <a:lstStyle/>
          <a:p>
            <a:r>
              <a:rPr lang="en-US" sz="2400" b="1" dirty="0">
                <a:latin typeface="+mj-lt"/>
                <a:ea typeface="ＭＳ Ｐゴシック" charset="-128"/>
              </a:rPr>
              <a:t>Why MHM creates opportunities to learn for girls </a:t>
            </a:r>
            <a:endParaRPr lang="en-US" sz="2400" b="1" dirty="0">
              <a:latin typeface="+mj-lt"/>
            </a:endParaRPr>
          </a:p>
        </p:txBody>
      </p:sp>
      <p:sp>
        <p:nvSpPr>
          <p:cNvPr id="3" name="Rectangle 2"/>
          <p:cNvSpPr/>
          <p:nvPr/>
        </p:nvSpPr>
        <p:spPr>
          <a:xfrm>
            <a:off x="457200" y="1905000"/>
            <a:ext cx="4572000" cy="4708981"/>
          </a:xfrm>
          <a:prstGeom prst="rect">
            <a:avLst/>
          </a:prstGeom>
        </p:spPr>
        <p:txBody>
          <a:bodyPr>
            <a:spAutoFit/>
          </a:bodyPr>
          <a:lstStyle/>
          <a:p>
            <a:pPr marL="285750" indent="-285750" defTabSz="2665413">
              <a:buFont typeface="Arial" panose="020B0604020202020204" pitchFamily="34" charset="0"/>
              <a:buChar char="•"/>
            </a:pPr>
            <a:r>
              <a:rPr lang="en-US" altLang="en-US" sz="2000" dirty="0">
                <a:latin typeface="Calibri" pitchFamily="34" charset="0"/>
              </a:rPr>
              <a:t>MHM keeps girls in school </a:t>
            </a:r>
          </a:p>
          <a:p>
            <a:pPr marL="285750" indent="-285750" defTabSz="2665413">
              <a:buFont typeface="Arial" panose="020B0604020202020204" pitchFamily="34" charset="0"/>
              <a:buChar char="•"/>
            </a:pPr>
            <a:r>
              <a:rPr lang="en-US" altLang="en-US" sz="2000" dirty="0">
                <a:latin typeface="Calibri" pitchFamily="34" charset="0"/>
              </a:rPr>
              <a:t>Increases the number of educated girls and women</a:t>
            </a:r>
          </a:p>
          <a:p>
            <a:pPr marL="285750" indent="-285750" defTabSz="2665413">
              <a:buFont typeface="Arial" panose="020B0604020202020204" pitchFamily="34" charset="0"/>
              <a:buChar char="•"/>
            </a:pPr>
            <a:r>
              <a:rPr lang="en-US" altLang="en-US" sz="2000" dirty="0">
                <a:latin typeface="Calibri" pitchFamily="34" charset="0"/>
              </a:rPr>
              <a:t>Increases a girl’s confidence, sense of value and self worth</a:t>
            </a:r>
          </a:p>
          <a:p>
            <a:pPr marL="285750" indent="-285750" defTabSz="2665413">
              <a:buFont typeface="Arial" panose="020B0604020202020204" pitchFamily="34" charset="0"/>
              <a:buChar char="•"/>
            </a:pPr>
            <a:r>
              <a:rPr lang="en-US" altLang="en-US" sz="2000" dirty="0">
                <a:latin typeface="Calibri" pitchFamily="34" charset="0"/>
              </a:rPr>
              <a:t>Lack of MHM is a big reason girls stay home from school. They can lose up to 5 days of school per month, then lose track of school work, and eventually drop out</a:t>
            </a:r>
          </a:p>
          <a:p>
            <a:pPr marL="285750" indent="-285750" defTabSz="2665413">
              <a:buFont typeface="Arial" panose="020B0604020202020204" pitchFamily="34" charset="0"/>
              <a:buChar char="•"/>
            </a:pPr>
            <a:r>
              <a:rPr lang="en-US" altLang="en-US" sz="2000" dirty="0">
                <a:latin typeface="Calibri" pitchFamily="34" charset="0"/>
              </a:rPr>
              <a:t>Access to facilities retains female teachers</a:t>
            </a:r>
          </a:p>
          <a:p>
            <a:pPr marL="285750" indent="-285750" defTabSz="2665413">
              <a:buFont typeface="Arial" panose="020B0604020202020204" pitchFamily="34" charset="0"/>
              <a:buChar char="•"/>
            </a:pPr>
            <a:r>
              <a:rPr lang="en-US" altLang="en-US" sz="2000" dirty="0">
                <a:latin typeface="Calibri" pitchFamily="34" charset="0"/>
              </a:rPr>
              <a:t>An educated woman contributes significantly to her family’s health and to the development of her country</a:t>
            </a:r>
          </a:p>
        </p:txBody>
      </p:sp>
      <p:pic>
        <p:nvPicPr>
          <p:cNvPr id="5" name="Picture 4"/>
          <p:cNvPicPr>
            <a:picLocks noChangeAspect="1"/>
          </p:cNvPicPr>
          <p:nvPr/>
        </p:nvPicPr>
        <p:blipFill>
          <a:blip r:embed="rId3"/>
          <a:stretch>
            <a:fillRect/>
          </a:stretch>
        </p:blipFill>
        <p:spPr>
          <a:xfrm>
            <a:off x="5041187" y="2352505"/>
            <a:ext cx="3731075" cy="2798307"/>
          </a:xfrm>
          <a:prstGeom prst="rect">
            <a:avLst/>
          </a:prstGeom>
        </p:spPr>
      </p:pic>
    </p:spTree>
    <p:extLst>
      <p:ext uri="{BB962C8B-B14F-4D97-AF65-F5344CB8AC3E}">
        <p14:creationId xmlns:p14="http://schemas.microsoft.com/office/powerpoint/2010/main" val="98074799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zambia-political-map.jpg"/>
          <p:cNvPicPr>
            <a:picLocks noChangeAspect="1"/>
          </p:cNvPicPr>
          <p:nvPr/>
        </p:nvPicPr>
        <p:blipFill>
          <a:blip r:embed="rId3" cstate="print"/>
          <a:stretch>
            <a:fillRect/>
          </a:stretch>
        </p:blipFill>
        <p:spPr>
          <a:xfrm>
            <a:off x="990600" y="457200"/>
            <a:ext cx="6181725" cy="5711635"/>
          </a:xfrm>
          <a:prstGeom prst="rect">
            <a:avLst/>
          </a:prstGeom>
        </p:spPr>
      </p:pic>
      <p:sp>
        <p:nvSpPr>
          <p:cNvPr id="4" name="TextBox 3"/>
          <p:cNvSpPr txBox="1"/>
          <p:nvPr/>
        </p:nvSpPr>
        <p:spPr>
          <a:xfrm>
            <a:off x="7239000" y="2133600"/>
            <a:ext cx="1676400" cy="1200329"/>
          </a:xfrm>
          <a:prstGeom prst="rect">
            <a:avLst/>
          </a:prstGeom>
          <a:noFill/>
          <a:ln w="6350">
            <a:solidFill>
              <a:schemeClr val="tx1"/>
            </a:solidFill>
          </a:ln>
        </p:spPr>
        <p:txBody>
          <a:bodyPr wrap="square" rtlCol="0">
            <a:spAutoFit/>
          </a:bodyPr>
          <a:lstStyle/>
          <a:p>
            <a:r>
              <a:rPr lang="en-US" b="1" dirty="0"/>
              <a:t>496 schools in 4 districts  supported by SPLASH</a:t>
            </a:r>
          </a:p>
        </p:txBody>
      </p:sp>
      <p:sp>
        <p:nvSpPr>
          <p:cNvPr id="5" name="TextBox 4"/>
          <p:cNvSpPr txBox="1"/>
          <p:nvPr/>
        </p:nvSpPr>
        <p:spPr>
          <a:xfrm>
            <a:off x="7315200" y="3886200"/>
            <a:ext cx="1600200" cy="923330"/>
          </a:xfrm>
          <a:prstGeom prst="rect">
            <a:avLst/>
          </a:prstGeom>
          <a:noFill/>
          <a:ln w="6350">
            <a:solidFill>
              <a:schemeClr val="tx1"/>
            </a:solidFill>
          </a:ln>
        </p:spPr>
        <p:txBody>
          <a:bodyPr wrap="square" rtlCol="0">
            <a:spAutoFit/>
          </a:bodyPr>
          <a:lstStyle/>
          <a:p>
            <a:r>
              <a:rPr lang="en-US" b="1" dirty="0"/>
              <a:t>3 districts supported by UNICEF</a:t>
            </a:r>
          </a:p>
        </p:txBody>
      </p:sp>
      <p:cxnSp>
        <p:nvCxnSpPr>
          <p:cNvPr id="10" name="Straight Arrow Connector 9"/>
          <p:cNvCxnSpPr>
            <a:stCxn id="5" idx="1"/>
          </p:cNvCxnSpPr>
          <p:nvPr/>
        </p:nvCxnSpPr>
        <p:spPr>
          <a:xfrm flipH="1" flipV="1">
            <a:off x="5867400" y="3505202"/>
            <a:ext cx="1447800" cy="842663"/>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4" idx="1"/>
          </p:cNvCxnSpPr>
          <p:nvPr/>
        </p:nvCxnSpPr>
        <p:spPr>
          <a:xfrm flipH="1">
            <a:off x="6248400" y="2733765"/>
            <a:ext cx="990600" cy="39915"/>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31988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1+#ppt_w/2"/>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1676400"/>
            <a:ext cx="8229600" cy="1143000"/>
          </a:xfrm>
        </p:spPr>
        <p:txBody>
          <a:bodyPr>
            <a:normAutofit/>
          </a:bodyPr>
          <a:lstStyle/>
          <a:p>
            <a:r>
              <a:rPr lang="en-US" sz="3200" b="1" dirty="0"/>
              <a:t>Focus Areas for Mainstreaming MHM into the </a:t>
            </a:r>
            <a:r>
              <a:rPr lang="en-US" sz="3200" b="1" dirty="0" err="1"/>
              <a:t>MoE</a:t>
            </a:r>
            <a:r>
              <a:rPr lang="en-US" sz="3200" b="1" dirty="0"/>
              <a:t> System</a:t>
            </a:r>
          </a:p>
        </p:txBody>
      </p:sp>
      <p:sp>
        <p:nvSpPr>
          <p:cNvPr id="3" name="Content Placeholder 2"/>
          <p:cNvSpPr>
            <a:spLocks noGrp="1"/>
          </p:cNvSpPr>
          <p:nvPr>
            <p:ph idx="4294967295"/>
          </p:nvPr>
        </p:nvSpPr>
        <p:spPr>
          <a:xfrm>
            <a:off x="685800" y="3048000"/>
            <a:ext cx="8229600" cy="4525963"/>
          </a:xfrm>
        </p:spPr>
        <p:txBody>
          <a:bodyPr/>
          <a:lstStyle/>
          <a:p>
            <a:pPr marL="514350" indent="-514350">
              <a:buFont typeface="+mj-lt"/>
              <a:buAutoNum type="arabicPeriod"/>
            </a:pPr>
            <a:r>
              <a:rPr lang="en-US" dirty="0"/>
              <a:t>Qualitative research</a:t>
            </a:r>
          </a:p>
          <a:p>
            <a:pPr marL="514350" indent="-514350">
              <a:buFont typeface="+mj-lt"/>
              <a:buAutoNum type="arabicPeriod"/>
            </a:pPr>
            <a:r>
              <a:rPr lang="en-US" dirty="0"/>
              <a:t>Awareness raising and advocacy</a:t>
            </a:r>
          </a:p>
          <a:p>
            <a:pPr marL="514350" indent="-514350">
              <a:buFont typeface="+mj-lt"/>
              <a:buAutoNum type="arabicPeriod"/>
            </a:pPr>
            <a:r>
              <a:rPr lang="en-US" dirty="0"/>
              <a:t>Improved facilities and access to products</a:t>
            </a:r>
          </a:p>
          <a:p>
            <a:pPr marL="514350" indent="-514350">
              <a:buFont typeface="+mj-lt"/>
              <a:buAutoNum type="arabicPeriod"/>
            </a:pPr>
            <a:r>
              <a:rPr lang="en-US" dirty="0"/>
              <a:t>Teacher/PTA training</a:t>
            </a:r>
          </a:p>
          <a:p>
            <a:pPr marL="514350" indent="-514350">
              <a:buFont typeface="+mj-lt"/>
              <a:buAutoNum type="arabicPeriod"/>
            </a:pPr>
            <a:r>
              <a:rPr lang="en-US" dirty="0"/>
              <a:t>Institutional support</a:t>
            </a:r>
          </a:p>
          <a:p>
            <a:pPr marL="514350" indent="-514350">
              <a:buFont typeface="+mj-lt"/>
              <a:buAutoNum type="arabicPeriod"/>
            </a:pPr>
            <a:r>
              <a:rPr lang="en-US" dirty="0"/>
              <a:t>Useful documents and job aids on MHM</a:t>
            </a:r>
          </a:p>
          <a:p>
            <a:pPr marL="514350" indent="-514350">
              <a:buFont typeface="+mj-lt"/>
              <a:buAutoNum type="arabicPeriod"/>
            </a:pPr>
            <a:endParaRPr lang="en-US" dirty="0"/>
          </a:p>
          <a:p>
            <a:endParaRPr lang="en-US" dirty="0"/>
          </a:p>
          <a:p>
            <a:endParaRPr lang="en-US" dirty="0"/>
          </a:p>
        </p:txBody>
      </p:sp>
    </p:spTree>
    <p:extLst>
      <p:ext uri="{BB962C8B-B14F-4D97-AF65-F5344CB8AC3E}">
        <p14:creationId xmlns:p14="http://schemas.microsoft.com/office/powerpoint/2010/main" val="61665687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2057400"/>
            <a:ext cx="8001000" cy="4401205"/>
          </a:xfrm>
          <a:prstGeom prst="rect">
            <a:avLst/>
          </a:prstGeom>
        </p:spPr>
        <p:txBody>
          <a:bodyPr wrap="square">
            <a:spAutoFit/>
          </a:bodyPr>
          <a:lstStyle/>
          <a:p>
            <a:pPr marL="285750" indent="-285750">
              <a:buFont typeface="Arial" panose="020B0604020202020204" pitchFamily="34" charset="0"/>
              <a:buChar char="•"/>
              <a:defRPr/>
            </a:pPr>
            <a:r>
              <a:rPr lang="en-US" altLang="en-US" sz="2000" dirty="0"/>
              <a:t>Engage local stakeholders (local councilors, traditional leaders, civic leaders) in a discussion forum on MHM issues</a:t>
            </a:r>
          </a:p>
          <a:p>
            <a:pPr marL="285750" indent="-285750">
              <a:buFont typeface="Arial" panose="020B0604020202020204" pitchFamily="34" charset="0"/>
              <a:buChar char="•"/>
              <a:defRPr/>
            </a:pPr>
            <a:r>
              <a:rPr lang="en-US" altLang="en-US" sz="2000" dirty="0"/>
              <a:t>Create girl-friendly “corners”, special spaces or clubs with MHM information and supplies</a:t>
            </a:r>
          </a:p>
          <a:p>
            <a:pPr marL="285750" indent="-285750">
              <a:buFont typeface="Arial" panose="020B0604020202020204" pitchFamily="34" charset="0"/>
              <a:buChar char="•"/>
              <a:defRPr/>
            </a:pPr>
            <a:r>
              <a:rPr lang="en-US" altLang="en-US" sz="2000" dirty="0"/>
              <a:t>Make sanitary pads out of locally available materials</a:t>
            </a:r>
          </a:p>
          <a:p>
            <a:pPr marL="285750" indent="-285750">
              <a:buFont typeface="Arial" panose="020B0604020202020204" pitchFamily="34" charset="0"/>
              <a:buChar char="•"/>
              <a:defRPr/>
            </a:pPr>
            <a:r>
              <a:rPr lang="en-US" altLang="en-US" sz="2000" dirty="0"/>
              <a:t>Design appropriate and sustainable ways to support MHM in schools (</a:t>
            </a:r>
            <a:r>
              <a:rPr lang="en-US" altLang="en-US" sz="2000" dirty="0" err="1"/>
              <a:t>e.g</a:t>
            </a:r>
            <a:r>
              <a:rPr lang="en-US" altLang="en-US" sz="2000" dirty="0"/>
              <a:t> curriculum integration and standards monitoring)  </a:t>
            </a:r>
          </a:p>
          <a:p>
            <a:pPr marL="285750" indent="-285750">
              <a:buFont typeface="Arial" panose="020B0604020202020204" pitchFamily="34" charset="0"/>
              <a:buChar char="•"/>
              <a:defRPr/>
            </a:pPr>
            <a:r>
              <a:rPr lang="en-US" altLang="en-US" sz="2000" dirty="0"/>
              <a:t>Carry out awareness education with parents and the community at large</a:t>
            </a:r>
          </a:p>
          <a:p>
            <a:pPr marL="285750" indent="-285750">
              <a:buFont typeface="Arial" panose="020B0604020202020204" pitchFamily="34" charset="0"/>
              <a:buChar char="•"/>
              <a:defRPr/>
            </a:pPr>
            <a:r>
              <a:rPr lang="en-US" altLang="en-US" sz="2000" dirty="0"/>
              <a:t>Budget for and provide sanitary pads as part of normal school consumables</a:t>
            </a:r>
          </a:p>
          <a:p>
            <a:pPr marL="285750" indent="-285750">
              <a:buFont typeface="Arial" panose="020B0604020202020204" pitchFamily="34" charset="0"/>
              <a:buChar char="•"/>
              <a:defRPr/>
            </a:pPr>
            <a:r>
              <a:rPr lang="en-US" altLang="en-US" sz="2000" dirty="0"/>
              <a:t>Create linkages with service providers for support (health practitioners, </a:t>
            </a:r>
            <a:r>
              <a:rPr lang="en-US" altLang="en-US" sz="2000"/>
              <a:t>local businesses and PPPs)</a:t>
            </a:r>
            <a:endParaRPr lang="en-US" altLang="en-US" sz="2000" dirty="0"/>
          </a:p>
          <a:p>
            <a:pPr marL="285750" indent="-285750">
              <a:buFont typeface="Arial" panose="020B0604020202020204" pitchFamily="34" charset="0"/>
              <a:buChar char="•"/>
              <a:defRPr/>
            </a:pPr>
            <a:r>
              <a:rPr lang="en-US" altLang="en-US" sz="2000" dirty="0"/>
              <a:t>Engage local radio stations to broadcast appealing MHM messages</a:t>
            </a:r>
          </a:p>
          <a:p>
            <a:pPr marL="285750" indent="-285750">
              <a:buFont typeface="Arial" panose="020B0604020202020204" pitchFamily="34" charset="0"/>
              <a:buChar char="•"/>
            </a:pPr>
            <a:r>
              <a:rPr lang="en-US" sz="2000" dirty="0"/>
              <a:t>Train guidance and counseling teachers in MHM</a:t>
            </a:r>
          </a:p>
        </p:txBody>
      </p:sp>
      <p:sp>
        <p:nvSpPr>
          <p:cNvPr id="4" name="TextBox 3"/>
          <p:cNvSpPr txBox="1"/>
          <p:nvPr/>
        </p:nvSpPr>
        <p:spPr>
          <a:xfrm>
            <a:off x="838200" y="1295400"/>
            <a:ext cx="5638800" cy="523220"/>
          </a:xfrm>
          <a:prstGeom prst="rect">
            <a:avLst/>
          </a:prstGeom>
          <a:noFill/>
        </p:spPr>
        <p:txBody>
          <a:bodyPr wrap="square" rtlCol="0">
            <a:spAutoFit/>
          </a:bodyPr>
          <a:lstStyle/>
          <a:p>
            <a:r>
              <a:rPr lang="en-US" sz="2800" b="1" dirty="0"/>
              <a:t>SPLASH MHM Program Activities</a:t>
            </a:r>
          </a:p>
        </p:txBody>
      </p:sp>
    </p:spTree>
    <p:extLst>
      <p:ext uri="{BB962C8B-B14F-4D97-AF65-F5344CB8AC3E}">
        <p14:creationId xmlns:p14="http://schemas.microsoft.com/office/powerpoint/2010/main" val="215641227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457200"/>
            <a:ext cx="3886200" cy="6032421"/>
          </a:xfrm>
          <a:prstGeom prst="rect">
            <a:avLst/>
          </a:prstGeom>
        </p:spPr>
        <p:txBody>
          <a:bodyPr wrap="square">
            <a:spAutoFit/>
          </a:bodyPr>
          <a:lstStyle/>
          <a:p>
            <a:r>
              <a:rPr lang="en-US" sz="2200" b="1" u="sng" dirty="0"/>
              <a:t>Qualitative Research </a:t>
            </a:r>
          </a:p>
          <a:p>
            <a:endParaRPr lang="en-US" sz="2200" b="1" u="sng" dirty="0">
              <a:ea typeface="Calibri" panose="020F0502020204030204" pitchFamily="34" charset="0"/>
              <a:cs typeface="Segoe UI" panose="020B0502040204020203" pitchFamily="34" charset="0"/>
            </a:endParaRPr>
          </a:p>
          <a:p>
            <a:r>
              <a:rPr lang="en-US" sz="2200" b="1" dirty="0">
                <a:ea typeface="Calibri" panose="020F0502020204030204" pitchFamily="34" charset="0"/>
                <a:cs typeface="Segoe UI" panose="020B0502040204020203" pitchFamily="34" charset="0"/>
              </a:rPr>
              <a:t>Objectives</a:t>
            </a:r>
            <a:r>
              <a:rPr lang="en-US" sz="2200" dirty="0">
                <a:ea typeface="Calibri" panose="020F0502020204030204" pitchFamily="34" charset="0"/>
                <a:cs typeface="Segoe UI" panose="020B0502040204020203" pitchFamily="34" charset="0"/>
              </a:rPr>
              <a:t>:</a:t>
            </a:r>
            <a:endParaRPr lang="en-US" sz="2200" dirty="0"/>
          </a:p>
          <a:p>
            <a:pPr marL="457200" lvl="0" indent="-457200">
              <a:buFont typeface="+mj-lt"/>
              <a:buAutoNum type="arabicPeriod"/>
              <a:tabLst>
                <a:tab pos="628650" algn="l"/>
              </a:tabLst>
            </a:pPr>
            <a:r>
              <a:rPr lang="en-US" sz="2000" dirty="0">
                <a:solidFill>
                  <a:srgbClr val="000000"/>
                </a:solidFill>
                <a:ea typeface="Calibri" panose="020F0502020204030204" pitchFamily="34" charset="0"/>
                <a:cs typeface="Segoe UI" panose="020B0502040204020203" pitchFamily="34" charset="0"/>
              </a:rPr>
              <a:t>To determine the prevailing knowledge, </a:t>
            </a:r>
            <a:r>
              <a:rPr lang="en-US" sz="2000" dirty="0">
                <a:ea typeface="Calibri" panose="020F0502020204030204" pitchFamily="34" charset="0"/>
                <a:cs typeface="Segoe UI" panose="020B0502040204020203" pitchFamily="34" charset="0"/>
              </a:rPr>
              <a:t>attitudes, perceptions, norms, barriers, and practices related to </a:t>
            </a:r>
            <a:r>
              <a:rPr lang="en-US" sz="2000" dirty="0">
                <a:cs typeface="Segoe UI" panose="020B0502040204020203" pitchFamily="34" charset="0"/>
              </a:rPr>
              <a:t>MHM primarily among adolescent schoolgirls and other target groups in selected rural and urban basic schools in Eastern Province; and </a:t>
            </a:r>
            <a:endParaRPr lang="en-US" sz="2000" dirty="0"/>
          </a:p>
          <a:p>
            <a:pPr marL="457200" lvl="0" indent="-457200">
              <a:buFont typeface="+mj-lt"/>
              <a:buAutoNum type="arabicPeriod"/>
              <a:tabLst>
                <a:tab pos="628650" algn="l"/>
              </a:tabLst>
            </a:pPr>
            <a:r>
              <a:rPr lang="en-US" sz="2000" dirty="0">
                <a:cs typeface="Segoe UI" panose="020B0502040204020203" pitchFamily="34" charset="0"/>
              </a:rPr>
              <a:t>To identify facilitators to improve MHM from the perspectives of primarily adolescent schoolgirls and other target groups. </a:t>
            </a:r>
          </a:p>
          <a:p>
            <a:pPr lvl="0">
              <a:tabLst>
                <a:tab pos="628650" algn="l"/>
              </a:tabLst>
            </a:pPr>
            <a:endParaRPr lang="en-US" sz="2000" dirty="0">
              <a:cs typeface="Segoe UI" panose="020B0502040204020203" pitchFamily="34" charset="0"/>
            </a:endParaRPr>
          </a:p>
          <a:p>
            <a:pPr lvl="0" algn="ctr">
              <a:tabLst>
                <a:tab pos="628650" algn="l"/>
              </a:tabLst>
            </a:pPr>
            <a:r>
              <a:rPr lang="en-US" sz="2000" dirty="0">
                <a:cs typeface="Segoe UI" panose="020B0502040204020203" pitchFamily="34" charset="0"/>
                <a:hlinkClick r:id="rId3"/>
              </a:rPr>
              <a:t>See Report here</a:t>
            </a:r>
            <a:endParaRPr lang="en-US" sz="2000" dirty="0">
              <a:effectLst/>
            </a:endParaRPr>
          </a:p>
        </p:txBody>
      </p:sp>
      <p:pic>
        <p:nvPicPr>
          <p:cNvPr id="4" name="Picture 3" descr="MHM among Schoolgirls in Eastern Province of Zambia FINAL508.pdf - Google Chrome"/>
          <p:cNvPicPr>
            <a:picLocks noChangeAspect="1"/>
          </p:cNvPicPr>
          <p:nvPr/>
        </p:nvPicPr>
        <p:blipFill rotWithShape="1">
          <a:blip r:embed="rId4">
            <a:extLst>
              <a:ext uri="{28A0092B-C50C-407E-A947-70E740481C1C}">
                <a14:useLocalDpi xmlns:a14="http://schemas.microsoft.com/office/drawing/2010/main" val="0"/>
              </a:ext>
            </a:extLst>
          </a:blip>
          <a:srcRect l="25178" t="6888" r="26547" b="3573"/>
          <a:stretch/>
        </p:blipFill>
        <p:spPr>
          <a:xfrm>
            <a:off x="4419600" y="533400"/>
            <a:ext cx="4572000" cy="5486400"/>
          </a:xfrm>
          <a:prstGeom prst="rect">
            <a:avLst/>
          </a:prstGeom>
        </p:spPr>
      </p:pic>
    </p:spTree>
    <p:extLst>
      <p:ext uri="{BB962C8B-B14F-4D97-AF65-F5344CB8AC3E}">
        <p14:creationId xmlns:p14="http://schemas.microsoft.com/office/powerpoint/2010/main" val="4153303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1447800"/>
            <a:ext cx="8534400" cy="3785652"/>
          </a:xfrm>
          <a:prstGeom prst="rect">
            <a:avLst/>
          </a:prstGeom>
        </p:spPr>
        <p:txBody>
          <a:bodyPr wrap="square">
            <a:spAutoFit/>
          </a:bodyPr>
          <a:lstStyle/>
          <a:p>
            <a:r>
              <a:rPr lang="en-US" sz="2400" u="sng" dirty="0"/>
              <a:t>Awareness raising and advocacy</a:t>
            </a:r>
          </a:p>
          <a:p>
            <a:endParaRPr lang="en-US" sz="2400" u="sng" dirty="0"/>
          </a:p>
          <a:p>
            <a:pPr marL="342900" indent="-342900">
              <a:buFont typeface="Arial" panose="020B0604020202020204" pitchFamily="34" charset="0"/>
              <a:buChar char="•"/>
            </a:pPr>
            <a:r>
              <a:rPr lang="en-US" sz="2400" dirty="0"/>
              <a:t>Visual brand and slogan for MHM – Let’s Talk About It!</a:t>
            </a:r>
          </a:p>
          <a:p>
            <a:pPr marL="342900" indent="-342900">
              <a:buFont typeface="Arial" panose="020B0604020202020204" pitchFamily="34" charset="0"/>
              <a:buChar char="•"/>
            </a:pPr>
            <a:r>
              <a:rPr lang="en-US" sz="2400" dirty="0"/>
              <a:t>MHM Mini Exhibitions for school communities</a:t>
            </a:r>
          </a:p>
          <a:p>
            <a:pPr marL="342900" indent="-342900">
              <a:buFont typeface="Arial" panose="020B0604020202020204" pitchFamily="34" charset="0"/>
              <a:buChar char="•"/>
            </a:pPr>
            <a:r>
              <a:rPr lang="en-US" sz="2400" dirty="0"/>
              <a:t>Celebration of MH Day in Zambia with high ranking officials</a:t>
            </a:r>
          </a:p>
          <a:p>
            <a:pPr marL="342900" indent="-342900">
              <a:buFont typeface="Arial" panose="020B0604020202020204" pitchFamily="34" charset="0"/>
              <a:buChar char="•"/>
            </a:pPr>
            <a:r>
              <a:rPr lang="en-US" sz="2400" dirty="0"/>
              <a:t>Inclusion of community and traditional leaders in MHM programs through PTA</a:t>
            </a:r>
          </a:p>
          <a:p>
            <a:pPr marL="342900" indent="-342900">
              <a:buFont typeface="Arial" panose="020B0604020202020204" pitchFamily="34" charset="0"/>
              <a:buChar char="•"/>
            </a:pPr>
            <a:endParaRPr lang="en-US" sz="2400" dirty="0"/>
          </a:p>
          <a:p>
            <a:endParaRPr lang="en-US" sz="2400" dirty="0"/>
          </a:p>
          <a:p>
            <a:endParaRPr lang="en-US" sz="2400" dirty="0"/>
          </a:p>
        </p:txBody>
      </p:sp>
      <p:pic>
        <p:nvPicPr>
          <p:cNvPr id="3" name="Picture 2"/>
          <p:cNvPicPr>
            <a:picLocks noChangeAspect="1"/>
          </p:cNvPicPr>
          <p:nvPr/>
        </p:nvPicPr>
        <p:blipFill>
          <a:blip r:embed="rId3"/>
          <a:stretch>
            <a:fillRect/>
          </a:stretch>
        </p:blipFill>
        <p:spPr>
          <a:xfrm>
            <a:off x="2286000" y="4267200"/>
            <a:ext cx="4882343" cy="2438400"/>
          </a:xfrm>
          <a:prstGeom prst="rect">
            <a:avLst/>
          </a:prstGeom>
        </p:spPr>
      </p:pic>
    </p:spTree>
    <p:extLst>
      <p:ext uri="{BB962C8B-B14F-4D97-AF65-F5344CB8AC3E}">
        <p14:creationId xmlns:p14="http://schemas.microsoft.com/office/powerpoint/2010/main" val="319624790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52400" y="1143000"/>
            <a:ext cx="8047417" cy="210330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0" y="3493164"/>
            <a:ext cx="3733800" cy="2493844"/>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372" y="3446929"/>
            <a:ext cx="3771900" cy="2565764"/>
          </a:xfrm>
          <a:prstGeom prst="rect">
            <a:avLst/>
          </a:prstGeom>
        </p:spPr>
      </p:pic>
    </p:spTree>
    <p:extLst>
      <p:ext uri="{BB962C8B-B14F-4D97-AF65-F5344CB8AC3E}">
        <p14:creationId xmlns:p14="http://schemas.microsoft.com/office/powerpoint/2010/main" val="838471101"/>
      </p:ext>
    </p:extLst>
  </p:cSld>
  <p:clrMapOvr>
    <a:masterClrMapping/>
  </p:clrMapOvr>
  <p:transition/>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5751</TotalTime>
  <Words>1258</Words>
  <Application>Microsoft Office PowerPoint</Application>
  <PresentationFormat>On-screen Show (4:3)</PresentationFormat>
  <Paragraphs>160</Paragraphs>
  <Slides>16</Slides>
  <Notes>11</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16</vt:i4>
      </vt:variant>
    </vt:vector>
  </HeadingPairs>
  <TitlesOfParts>
    <vt:vector size="31" baseType="lpstr">
      <vt:lpstr>MS Mincho</vt:lpstr>
      <vt:lpstr>MS PGothic</vt:lpstr>
      <vt:lpstr>American Typewriter</vt:lpstr>
      <vt:lpstr>Apple Chancery</vt:lpstr>
      <vt:lpstr>Arial</vt:lpstr>
      <vt:lpstr>Calibri</vt:lpstr>
      <vt:lpstr>Cambria</vt:lpstr>
      <vt:lpstr>Century Gothic</vt:lpstr>
      <vt:lpstr>Courier New</vt:lpstr>
      <vt:lpstr>Palatino Linotype</vt:lpstr>
      <vt:lpstr>Segoe UI</vt:lpstr>
      <vt:lpstr>Times New Roman</vt:lpstr>
      <vt:lpstr>Office Theme</vt:lpstr>
      <vt:lpstr>1_Executive</vt:lpstr>
      <vt:lpstr>1_Office Theme</vt:lpstr>
      <vt:lpstr>PowerPoint Presentation</vt:lpstr>
      <vt:lpstr>SPLASH* Zambia</vt:lpstr>
      <vt:lpstr>PowerPoint Presentation</vt:lpstr>
      <vt:lpstr>PowerPoint Presentation</vt:lpstr>
      <vt:lpstr>Focus Areas for Mainstreaming MHM into the MoE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Lessons learned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Talk About It!</dc:title>
  <dc:creator>GHPN Acct</dc:creator>
  <cp:lastModifiedBy>Inam Sakinah</cp:lastModifiedBy>
  <cp:revision>49</cp:revision>
  <dcterms:created xsi:type="dcterms:W3CDTF">2014-09-14T07:45:09Z</dcterms:created>
  <dcterms:modified xsi:type="dcterms:W3CDTF">2016-07-27T18:46:32Z</dcterms:modified>
</cp:coreProperties>
</file>